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0"/>
  </p:notesMasterIdLst>
  <p:handoutMasterIdLst>
    <p:handoutMasterId r:id="rId21"/>
  </p:handoutMasterIdLst>
  <p:sldIdLst>
    <p:sldId id="256" r:id="rId2"/>
    <p:sldId id="339" r:id="rId3"/>
    <p:sldId id="340" r:id="rId4"/>
    <p:sldId id="331" r:id="rId5"/>
    <p:sldId id="341" r:id="rId6"/>
    <p:sldId id="342" r:id="rId7"/>
    <p:sldId id="343" r:id="rId8"/>
    <p:sldId id="344" r:id="rId9"/>
    <p:sldId id="332" r:id="rId10"/>
    <p:sldId id="350" r:id="rId11"/>
    <p:sldId id="351" r:id="rId12"/>
    <p:sldId id="345" r:id="rId13"/>
    <p:sldId id="346" r:id="rId14"/>
    <p:sldId id="347" r:id="rId15"/>
    <p:sldId id="330" r:id="rId16"/>
    <p:sldId id="348" r:id="rId17"/>
    <p:sldId id="349" r:id="rId18"/>
    <p:sldId id="275" r:id="rId19"/>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68026"/>
    <a:srgbClr val="496E9C"/>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9" autoAdjust="0"/>
    <p:restoredTop sz="85781" autoAdjust="0"/>
  </p:normalViewPr>
  <p:slideViewPr>
    <p:cSldViewPr>
      <p:cViewPr varScale="1">
        <p:scale>
          <a:sx n="98" d="100"/>
          <a:sy n="98" d="100"/>
        </p:scale>
        <p:origin x="1284" y="72"/>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3" Type="http://schemas.openxmlformats.org/officeDocument/2006/relationships/hyperlink" Target="https://en.wikipedia.org/wiki/Tab_(GUI)#cite_note-5" TargetMode="External"/><Relationship Id="rId18" Type="http://schemas.openxmlformats.org/officeDocument/2006/relationships/hyperlink" Target="https://en.wikipedia.org/wiki/Tab_(GUI)#cite_note-DonHopkinsPSIBER-6" TargetMode="External"/><Relationship Id="rId26" Type="http://schemas.openxmlformats.org/officeDocument/2006/relationships/hyperlink" Target="https://en.wikipedia.org/wiki/BookLink" TargetMode="External"/><Relationship Id="rId39" Type="http://schemas.openxmlformats.org/officeDocument/2006/relationships/hyperlink" Target="https://en.wikipedia.org/wiki/Konqueror" TargetMode="External"/><Relationship Id="rId21" Type="http://schemas.openxmlformats.org/officeDocument/2006/relationships/hyperlink" Target="https://en.wikipedia.org/wiki/Tab_(GUI)#cite_note-7" TargetMode="External"/><Relationship Id="rId34" Type="http://schemas.openxmlformats.org/officeDocument/2006/relationships/hyperlink" Target="https://en.wikipedia.org/wiki/Mozilla_Application_Suite" TargetMode="External"/><Relationship Id="rId42" Type="http://schemas.openxmlformats.org/officeDocument/2006/relationships/hyperlink" Target="https://en.wikipedia.org/wiki/Search_engine_(computing)" TargetMode="External"/><Relationship Id="rId7" Type="http://schemas.openxmlformats.org/officeDocument/2006/relationships/hyperlink" Target="https://en.wikipedia.org/wiki/NeWS" TargetMode="External"/><Relationship Id="rId2" Type="http://schemas.openxmlformats.org/officeDocument/2006/relationships/slide" Target="../slides/slide7.xml"/><Relationship Id="rId16" Type="http://schemas.openxmlformats.org/officeDocument/2006/relationships/hyperlink" Target="https://en.wikipedia.org/wiki/Applet" TargetMode="External"/><Relationship Id="rId29" Type="http://schemas.openxmlformats.org/officeDocument/2006/relationships/hyperlink" Target="https://en.wikipedia.org/wiki/Internet_Explorer_shell" TargetMode="External"/><Relationship Id="rId1" Type="http://schemas.openxmlformats.org/officeDocument/2006/relationships/notesMaster" Target="../notesMasters/notesMaster1.xml"/><Relationship Id="rId6" Type="http://schemas.openxmlformats.org/officeDocument/2006/relationships/hyperlink" Target="https://en.wikipedia.org/wiki/Tab_(GUI)#cite_note-seymour19940315-2" TargetMode="External"/><Relationship Id="rId11" Type="http://schemas.openxmlformats.org/officeDocument/2006/relationships/hyperlink" Target="https://en.wikipedia.org/wiki/HyperTIES" TargetMode="External"/><Relationship Id="rId24" Type="http://schemas.openxmlformats.org/officeDocument/2006/relationships/hyperlink" Target="https://en.wikipedia.org/wiki/Quattro_Pro" TargetMode="External"/><Relationship Id="rId32" Type="http://schemas.openxmlformats.org/officeDocument/2006/relationships/hyperlink" Target="https://en.wikipedia.org/wiki/Opera_(web_browser)" TargetMode="External"/><Relationship Id="rId37" Type="http://schemas.openxmlformats.org/officeDocument/2006/relationships/hyperlink" Target="https://en.wikipedia.org/wiki/Mozilla_Foundation" TargetMode="External"/><Relationship Id="rId40" Type="http://schemas.openxmlformats.org/officeDocument/2006/relationships/hyperlink" Target="https://en.wikipedia.org/wiki/Safari_(web_browser)" TargetMode="External"/><Relationship Id="rId45" Type="http://schemas.openxmlformats.org/officeDocument/2006/relationships/hyperlink" Target="https://en.wikipedia.org/wiki/Bookmark_(web)" TargetMode="External"/><Relationship Id="rId5" Type="http://schemas.openxmlformats.org/officeDocument/2006/relationships/hyperlink" Target="https://en.wikipedia.org/wiki/PC_Magazine" TargetMode="External"/><Relationship Id="rId15" Type="http://schemas.openxmlformats.org/officeDocument/2006/relationships/hyperlink" Target="https://en.wikipedia.org/wiki/PostScript" TargetMode="External"/><Relationship Id="rId23" Type="http://schemas.openxmlformats.org/officeDocument/2006/relationships/hyperlink" Target="https://en.wikipedia.org/wiki/Borland" TargetMode="External"/><Relationship Id="rId28" Type="http://schemas.openxmlformats.org/officeDocument/2006/relationships/hyperlink" Target="https://en.wikipedia.org/wiki/UltraEdit" TargetMode="External"/><Relationship Id="rId36" Type="http://schemas.openxmlformats.org/officeDocument/2006/relationships/hyperlink" Target="https://en.wikipedia.org/wiki/Galeon" TargetMode="External"/><Relationship Id="rId10" Type="http://schemas.openxmlformats.org/officeDocument/2006/relationships/hyperlink" Target="https://en.wikipedia.org/wiki/Ben_Shneiderman" TargetMode="External"/><Relationship Id="rId19" Type="http://schemas.openxmlformats.org/officeDocument/2006/relationships/hyperlink" Target="https://en.wikipedia.org/wiki/Hypermedia" TargetMode="External"/><Relationship Id="rId31" Type="http://schemas.openxmlformats.org/officeDocument/2006/relationships/hyperlink" Target="https://en.wikipedia.org/wiki/IBrowse" TargetMode="External"/><Relationship Id="rId44" Type="http://schemas.openxmlformats.org/officeDocument/2006/relationships/hyperlink" Target="https://en.wikipedia.org/wiki/OmniWeb" TargetMode="External"/><Relationship Id="rId4" Type="http://schemas.openxmlformats.org/officeDocument/2006/relationships/hyperlink" Target="https://en.wikipedia.org/wiki/IBM_PC" TargetMode="External"/><Relationship Id="rId9" Type="http://schemas.openxmlformats.org/officeDocument/2006/relationships/hyperlink" Target="https://en.wikipedia.org/wiki/Tab_(GUI)#cite_note-3" TargetMode="External"/><Relationship Id="rId14" Type="http://schemas.openxmlformats.org/officeDocument/2006/relationships/hyperlink" Target="https://en.wikipedia.org/wiki/Pie_menus" TargetMode="External"/><Relationship Id="rId22" Type="http://schemas.openxmlformats.org/officeDocument/2006/relationships/hyperlink" Target="https://en.wikipedia.org/wiki/Tab_(GUI)#cite_note-8" TargetMode="External"/><Relationship Id="rId27" Type="http://schemas.openxmlformats.org/officeDocument/2006/relationships/hyperlink" Target="https://en.wikipedia.org/w/index.php?title=InternetWorks&amp;action=edit&amp;redlink=1" TargetMode="External"/><Relationship Id="rId30" Type="http://schemas.openxmlformats.org/officeDocument/2006/relationships/hyperlink" Target="https://en.wikipedia.org/wiki/NetCaptor" TargetMode="External"/><Relationship Id="rId35" Type="http://schemas.openxmlformats.org/officeDocument/2006/relationships/hyperlink" Target="https://en.wikipedia.org/wiki/Tab_(GUI)#cite_note-9" TargetMode="External"/><Relationship Id="rId43" Type="http://schemas.openxmlformats.org/officeDocument/2006/relationships/hyperlink" Target="https://en.wikipedia.org/wiki/Tab_(GUI)#cite_note-10" TargetMode="External"/><Relationship Id="rId8" Type="http://schemas.openxmlformats.org/officeDocument/2006/relationships/hyperlink" Target="https://en.wikipedia.org/wiki/Gosmacs" TargetMode="External"/><Relationship Id="rId3" Type="http://schemas.openxmlformats.org/officeDocument/2006/relationships/hyperlink" Target="https://en.wikipedia.org/wiki/DOS" TargetMode="External"/><Relationship Id="rId12" Type="http://schemas.openxmlformats.org/officeDocument/2006/relationships/hyperlink" Target="https://en.wikipedia.org/wiki/Tab_(GUI)#cite_note-4" TargetMode="External"/><Relationship Id="rId17" Type="http://schemas.openxmlformats.org/officeDocument/2006/relationships/hyperlink" Target="https://en.wikipedia.org/wiki/Don_Hopkins" TargetMode="External"/><Relationship Id="rId25" Type="http://schemas.openxmlformats.org/officeDocument/2006/relationships/hyperlink" Target="https://en.wikipedia.org/wiki/Microsoft_Word" TargetMode="External"/><Relationship Id="rId33" Type="http://schemas.openxmlformats.org/officeDocument/2006/relationships/hyperlink" Target="https://en.wikipedia.org/wiki/Add-on_(Mozilla)" TargetMode="External"/><Relationship Id="rId38" Type="http://schemas.openxmlformats.org/officeDocument/2006/relationships/hyperlink" Target="https://en.wikipedia.org/wiki/Mozilla_Firefox" TargetMode="External"/><Relationship Id="rId46" Type="http://schemas.openxmlformats.org/officeDocument/2006/relationships/hyperlink" Target="https://en.wikipedia.org/wiki/Internet_Explorer" TargetMode="External"/><Relationship Id="rId20" Type="http://schemas.openxmlformats.org/officeDocument/2006/relationships/hyperlink" Target="https://en.wikipedia.org/wiki/Ted_Nelson" TargetMode="External"/><Relationship Id="rId41" Type="http://schemas.openxmlformats.org/officeDocument/2006/relationships/hyperlink" Target="https://en.wikipedia.org/wiki/Internet_Explorer_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1</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2019S</a:t>
            </a:r>
          </a:p>
          <a:p>
            <a:r>
              <a:rPr lang="en-US" dirty="0">
                <a:latin typeface="Times New Roman" charset="0"/>
                <a:ea typeface="ＭＳ Ｐゴシック" charset="0"/>
                <a:cs typeface="ＭＳ Ｐゴシック" charset="0"/>
              </a:rPr>
              <a:t>02a: 11 Minutes</a:t>
            </a:r>
          </a:p>
          <a:p>
            <a:r>
              <a:rPr lang="en-US" dirty="0">
                <a:latin typeface="Times New Roman" charset="0"/>
                <a:ea typeface="ＭＳ Ｐゴシック" charset="0"/>
                <a:cs typeface="ＭＳ Ｐゴシック" charset="0"/>
              </a:rPr>
              <a:t>02b: 41 Minutes Slides 1-14</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2018S</a:t>
            </a:r>
          </a:p>
          <a:p>
            <a:r>
              <a:rPr lang="en-US" dirty="0">
                <a:latin typeface="Times New Roman" charset="0"/>
                <a:ea typeface="ＭＳ Ｐゴシック" charset="0"/>
                <a:cs typeface="ＭＳ Ｐゴシック" charset="0"/>
              </a:rPr>
              <a:t>02a-Project 1 Overview: 15 Minutes</a:t>
            </a:r>
          </a:p>
          <a:p>
            <a:r>
              <a:rPr lang="en-US" dirty="0">
                <a:latin typeface="Times New Roman" charset="0"/>
                <a:ea typeface="ＭＳ Ｐゴシック" charset="0"/>
                <a:cs typeface="ＭＳ Ｐゴシック" charset="0"/>
              </a:rPr>
              <a:t>02b-Interprocess</a:t>
            </a:r>
            <a:r>
              <a:rPr lang="en-US" baseline="0" dirty="0">
                <a:latin typeface="Times New Roman" charset="0"/>
                <a:ea typeface="ＭＳ Ｐゴシック" charset="0"/>
                <a:cs typeface="ＭＳ Ｐゴシック" charset="0"/>
              </a:rPr>
              <a:t> Communication: 35 Minutes Slides 1-12</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Chrome, each and every tab you open gets its own content process. Ten tabs, 10 processes. One hundred tabs, 100 processes. </a:t>
            </a:r>
            <a:endParaRPr lang="en-US" dirty="0"/>
          </a:p>
          <a:p>
            <a:endParaRPr lang="en-US" dirty="0"/>
          </a:p>
          <a:p>
            <a:r>
              <a:rPr lang="en-US" dirty="0"/>
              <a:t>https://en.wikipedia.org/wiki/Tab_(GUI)</a:t>
            </a:r>
          </a:p>
          <a:p>
            <a:endParaRPr lang="en-US" dirty="0"/>
          </a:p>
          <a:p>
            <a:endParaRPr lang="en-US" dirty="0"/>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The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WordVision</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 tooltip="DOS"/>
              </a:rPr>
              <a:t>DOS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word processor for the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 tooltip="IBM PC"/>
              </a:rPr>
              <a:t>IBM PC</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1982 was perhaps the first commercially available product with a tabbed interface. </a:t>
            </a:r>
            <a:r>
              <a:rPr lang="en-US" sz="1200" b="0" i="1"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5" tooltip="PC Magazine"/>
              </a:rPr>
              <a:t>PC Magazine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1994 wrote that it "has served as a free R&amp;D department for the software business—its bones picked over for a decade by programmers looking for so-called new ideas".</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6"/>
              </a:rPr>
              <a:t>[2]</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The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7" tooltip="NeWS"/>
              </a:rPr>
              <a:t>NeWS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version of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UniPress's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8" tooltip="Gosmacs"/>
              </a:rPr>
              <a:t>Gosling Emacs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text editor was another early product, with multiple tabbed windows in 1988.</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9"/>
              </a:rPr>
              <a:t>[3]</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It was used to develop an authoring tool for the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0" tooltip="Ben Shneiderman"/>
              </a:rPr>
              <a:t>Ben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10" tooltip="Ben Shneiderman"/>
              </a:rPr>
              <a:t>Shneiderman</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11" tooltip="HyperTIES"/>
              </a:rPr>
              <a:t>HyperTIES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browser (the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NeWS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workstation version of The Interactive Encyclopedia System), in 1988.</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12"/>
              </a:rPr>
              <a:t>[4]</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13"/>
              </a:rPr>
              <a:t>[5]</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HyperTIES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also supported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4" tooltip="Pie menus"/>
              </a:rPr>
              <a:t>pie menus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for managing windows and browsing hypermedia documents with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5" tooltip="PostScript"/>
              </a:rPr>
              <a:t>PostScript</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6" tooltip="Applet"/>
              </a:rPr>
              <a:t>applets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7" tooltip="Don Hopkins"/>
              </a:rPr>
              <a:t>Don Hopkins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developed and released several versions of tabbed window frames for the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7" tooltip="NeWS"/>
              </a:rPr>
              <a:t>NeWS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window system as free software, which the window manager applied to all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NeWS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applications, and enabled users to drag the tabs around to any edge of the window.</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18"/>
              </a:rPr>
              <a:t>[6]</a:t>
            </a:r>
            <a:endParaRPr lang="en-US" sz="1200" b="0" i="0" kern="1200" dirty="0">
              <a:solidFill>
                <a:schemeClr val="tx1"/>
              </a:solidFill>
              <a:effectLst/>
              <a:latin typeface="Times New Roman" pitchFamily="-65" charset="0"/>
              <a:ea typeface="ＭＳ Ｐゴシック" pitchFamily="-65" charset="-128"/>
              <a:cs typeface="ＭＳ Ｐゴシック" pitchFamily="-65" charset="-128"/>
            </a:endParaRPr>
          </a:p>
          <a:p>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HyperTIES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was a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19" tooltip="Hypermedia"/>
              </a:rPr>
              <a:t>hypermedia</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browser, a term first used by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0" tooltip="Ted Nelson"/>
              </a:rPr>
              <a:t>Ted Nelson</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1965. The first "web" browser came out later in 1990,</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21"/>
              </a:rPr>
              <a:t>[7]</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and the term "World Wide Web" was not invented until 1990.</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22"/>
              </a:rPr>
              <a:t>[8]</a:t>
            </a:r>
            <a:endParaRPr lang="en-US" sz="1200" b="0" i="0" kern="1200" dirty="0">
              <a:solidFill>
                <a:schemeClr val="tx1"/>
              </a:solidFill>
              <a:effectLst/>
              <a:latin typeface="Times New Roman" pitchFamily="-65" charset="0"/>
              <a:ea typeface="ＭＳ Ｐゴシック" pitchFamily="-65" charset="-128"/>
              <a:cs typeface="ＭＳ Ｐゴシック" pitchFamily="-65" charset="-128"/>
            </a:endParaRP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1992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3" tooltip="Borland"/>
              </a:rPr>
              <a:t>Borland</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's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4" tooltip="Quattro Pro"/>
              </a:rPr>
              <a:t>Quattro Pro</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popularized tabs for spreadsheets;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5" tooltip="Microsoft Word"/>
              </a:rPr>
              <a:t>Microsoft Word</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1993 used them to simplify submenus.</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6"/>
              </a:rPr>
              <a:t>[2]</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1994,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26" tooltip="BookLink"/>
              </a:rPr>
              <a:t>BookLink</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6" tooltip="BookLink"/>
              </a:rPr>
              <a:t> Technologies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featured tabbed windows in its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27" tooltip="InternetWorks (page does not exist)"/>
              </a:rPr>
              <a:t>InternetWorks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browser. That same year, the text editor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28" tooltip="UltraEdit"/>
              </a:rPr>
              <a:t>UltraEdit</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also appeared with a modern multi-row tabbed interface. The tabbed interface approach was then followed by the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29" tooltip="Internet Explorer shell"/>
              </a:rPr>
              <a:t>Internet Explorer shell</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30" tooltip="NetCaptor"/>
              </a:rPr>
              <a:t>NetCaptor</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1997. These were followed by a number of others like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31" tooltip="IBrowse"/>
              </a:rPr>
              <a:t>IBrowse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1999, and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2" tooltip="Opera (web browser)"/>
              </a:rPr>
              <a:t>Opera</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2000 (with the release of version 4 - although a MDI interface was supported before then),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MultiViews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October 2000, which changed its name into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MultiZilla</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on 1 April 2001 (an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3" tooltip="Add-on (Mozilla)"/>
              </a:rPr>
              <a:t>extension</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for the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4" tooltip="Mozilla Application Suite"/>
              </a:rPr>
              <a:t>Mozilla Application Suite</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35"/>
              </a:rPr>
              <a:t>[9]</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36" tooltip="Galeon"/>
              </a:rPr>
              <a:t>Galeon</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early 2001,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7" tooltip="Mozilla Foundation"/>
              </a:rPr>
              <a:t>Mozilla</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0.9.5 in October 2001, Phoenix 0.1 (now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38" tooltip="Mozilla Firefox"/>
              </a:rPr>
              <a:t>Mozilla Firefox</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October 2002,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39" tooltip="Konqueror"/>
              </a:rPr>
              <a:t>Konqueror</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3.1 in January 2003, and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0" tooltip="Safari (web browser)"/>
              </a:rPr>
              <a:t>Safari</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2003. With the release of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1" tooltip="Internet Explorer 7"/>
              </a:rPr>
              <a:t>Internet Explorer 7</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in 2006, all major web browsers featured a tabbed interface.</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Users have quickly adopted the use of tabs in web browsing and web search. A study of tabbed browsing behavior in June 2009 found that users switched tabs in 57% of tab sessions, and 36% of users used new tabs to open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2" tooltip="Search engine (computing)"/>
              </a:rPr>
              <a:t>search engine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results at least once during that period.</a:t>
            </a:r>
            <a:r>
              <a:rPr lang="en-US" sz="1200" b="0" i="0" u="none" strike="noStrike" kern="1200" baseline="30000" dirty="0">
                <a:solidFill>
                  <a:schemeClr val="tx1"/>
                </a:solidFill>
                <a:effectLst/>
                <a:latin typeface="Times New Roman" pitchFamily="-65" charset="0"/>
                <a:ea typeface="ＭＳ Ｐゴシック" pitchFamily="-65" charset="-128"/>
                <a:cs typeface="ＭＳ Ｐゴシック" pitchFamily="-65" charset="-128"/>
                <a:hlinkClick r:id="rId43"/>
              </a:rPr>
              <a:t>[10]</a:t>
            </a:r>
            <a:endParaRPr lang="en-US" sz="1200" b="0" i="0" kern="1200" dirty="0">
              <a:solidFill>
                <a:schemeClr val="tx1"/>
              </a:solidFill>
              <a:effectLst/>
              <a:latin typeface="Times New Roman" pitchFamily="-65" charset="0"/>
              <a:ea typeface="ＭＳ Ｐゴシック" pitchFamily="-65" charset="-128"/>
              <a:cs typeface="ＭＳ Ｐゴシック" pitchFamily="-65" charset="-128"/>
            </a:endParaRP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Numerous special functions in association with browser tabs have emerged since then. One example is visual tabbed browsing in </a:t>
            </a:r>
            <a:r>
              <a:rPr lang="en-US" sz="1200" b="0" i="0" u="none" strike="noStrike" kern="1200" dirty="0" err="1">
                <a:solidFill>
                  <a:schemeClr val="tx1"/>
                </a:solidFill>
                <a:effectLst/>
                <a:latin typeface="Times New Roman" pitchFamily="-65" charset="0"/>
                <a:ea typeface="ＭＳ Ｐゴシック" pitchFamily="-65" charset="-128"/>
                <a:cs typeface="ＭＳ Ｐゴシック" pitchFamily="-65" charset="-128"/>
                <a:hlinkClick r:id="rId44" tooltip="OmniWeb"/>
              </a:rPr>
              <a:t>OmniWeb</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version 5, which displays preview images of pages in a drawer to the left or right of the main browser window. Another feature is the ability to re-order tabs and to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5" tooltip="Bookmark (web)"/>
              </a:rPr>
              <a:t>bookmark</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all of the webpages opened in tab panes in a given window in a group or bookmark folder (as well as the ability to reopen all of them at the same time). Links can most often be opened in several modes, using different user interface options and commands:</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a new main window</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the same main window and tab panel</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the same main window and a new tab panel, which is instantly activated</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in the same main window and a new tab panel, which remains in the background until the user switches to it.</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There are minor usability issues such as whether a new tab opens in the end of the tab list or next to its "parent". For example, </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hlinkClick r:id="rId46" tooltip="Internet Explorer"/>
              </a:rPr>
              <a:t>Internet Explorer</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marks tab families with different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colours</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7</a:t>
            </a:fld>
            <a:endParaRPr lang="en-US"/>
          </a:p>
        </p:txBody>
      </p:sp>
    </p:spTree>
    <p:extLst>
      <p:ext uri="{BB962C8B-B14F-4D97-AF65-F5344CB8AC3E}">
        <p14:creationId xmlns:p14="http://schemas.microsoft.com/office/powerpoint/2010/main" val="269398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9</a:t>
            </a:fld>
            <a:endParaRPr lang="en-US"/>
          </a:p>
        </p:txBody>
      </p:sp>
    </p:spTree>
    <p:extLst>
      <p:ext uri="{BB962C8B-B14F-4D97-AF65-F5344CB8AC3E}">
        <p14:creationId xmlns:p14="http://schemas.microsoft.com/office/powerpoint/2010/main" val="2108395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10</a:t>
            </a:fld>
            <a:endParaRPr lang="en-US"/>
          </a:p>
        </p:txBody>
      </p:sp>
    </p:spTree>
    <p:extLst>
      <p:ext uri="{BB962C8B-B14F-4D97-AF65-F5344CB8AC3E}">
        <p14:creationId xmlns:p14="http://schemas.microsoft.com/office/powerpoint/2010/main" val="163435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Unix Domain Sockets: less overhead than IP sockets (i.e. no inter-machine comms) but same convenience otherwise.</a:t>
            </a:r>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2663835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Memory</a:t>
            </a:r>
          </a:p>
        </p:txBody>
      </p:sp>
      <p:sp>
        <p:nvSpPr>
          <p:cNvPr id="4" name="Slide Number Placeholder 3"/>
          <p:cNvSpPr>
            <a:spLocks noGrp="1"/>
          </p:cNvSpPr>
          <p:nvPr>
            <p:ph type="sldNum" sz="quarter" idx="10"/>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16130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Memory</a:t>
            </a:r>
          </a:p>
        </p:txBody>
      </p:sp>
      <p:sp>
        <p:nvSpPr>
          <p:cNvPr id="4" name="Slide Number Placeholder 3"/>
          <p:cNvSpPr>
            <a:spLocks noGrp="1"/>
          </p:cNvSpPr>
          <p:nvPr>
            <p:ph type="sldNum" sz="quarter" idx="10"/>
          </p:nvPr>
        </p:nvSpPr>
        <p:spPr/>
        <p:txBody>
          <a:bodyPr/>
          <a:lstStyle/>
          <a:p>
            <a:fld id="{BA95FC9D-A361-0047-A127-CC478746A09D}" type="slidenum">
              <a:rPr lang="en-US" smtClean="0"/>
              <a:pPr/>
              <a:t>14</a:t>
            </a:fld>
            <a:endParaRPr lang="en-US"/>
          </a:p>
        </p:txBody>
      </p:sp>
    </p:spTree>
    <p:extLst>
      <p:ext uri="{BB962C8B-B14F-4D97-AF65-F5344CB8AC3E}">
        <p14:creationId xmlns:p14="http://schemas.microsoft.com/office/powerpoint/2010/main" val="170746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15</a:t>
            </a:fld>
            <a:endParaRPr lang="en-US"/>
          </a:p>
        </p:txBody>
      </p:sp>
    </p:spTree>
    <p:extLst>
      <p:ext uri="{BB962C8B-B14F-4D97-AF65-F5344CB8AC3E}">
        <p14:creationId xmlns:p14="http://schemas.microsoft.com/office/powerpoint/2010/main" val="167745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C93A908C-4786-DC45-BCE2-B445F2230097}" type="slidenum">
              <a:rPr lang="en-US" sz="1100">
                <a:solidFill>
                  <a:schemeClr val="bg1"/>
                </a:solidFill>
              </a:rPr>
              <a:pPr/>
              <a:t>18</a:t>
            </a:fld>
            <a:endParaRPr lang="en-US" sz="1100">
              <a:solidFill>
                <a:schemeClr val="bg1"/>
              </a:solidFill>
            </a:endParaRPr>
          </a:p>
        </p:txBody>
      </p:sp>
      <p:sp>
        <p:nvSpPr>
          <p:cNvPr id="53251" name="Rectangle 2"/>
          <p:cNvSpPr>
            <a:spLocks noGrp="1" noRot="1" noChangeAspect="1" noChangeArrowheads="1" noTextEdit="1"/>
          </p:cNvSpPr>
          <p:nvPr>
            <p:ph type="sldImg"/>
          </p:nvPr>
        </p:nvSpPr>
        <p:spPr>
          <a:xfrm>
            <a:off x="382588" y="685800"/>
            <a:ext cx="6096000" cy="3429000"/>
          </a:xfrm>
          <a:ln/>
        </p:spPr>
      </p:sp>
      <p:sp>
        <p:nvSpPr>
          <p:cNvPr id="532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070664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0"/>
            <a:ext cx="56896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115824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04800" y="1066800"/>
            <a:ext cx="11582400" cy="5410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COMP7500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800600" y="304800"/>
            <a:ext cx="7086600" cy="1743075"/>
          </a:xfrm>
        </p:spPr>
        <p:txBody>
          <a:bodyPr/>
          <a:lstStyle/>
          <a:p>
            <a:r>
              <a:rPr lang="en-US" dirty="0">
                <a:latin typeface="Calibri" charset="0"/>
                <a:ea typeface="Calibri" charset="0"/>
                <a:cs typeface="Calibri" charset="0"/>
              </a:rPr>
              <a:t>COMP7500 </a:t>
            </a:r>
            <a:br>
              <a:rPr lang="en-US" dirty="0">
                <a:latin typeface="Calibri" charset="0"/>
                <a:ea typeface="Calibri" charset="0"/>
                <a:cs typeface="Calibri" charset="0"/>
              </a:rPr>
            </a:br>
            <a:r>
              <a:rPr lang="en-US" dirty="0">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584767" y="3763964"/>
            <a:ext cx="5907881" cy="1981200"/>
          </a:xfrm>
          <a:noFill/>
        </p:spPr>
        <p:txBody>
          <a:bodyPr/>
          <a:lstStyle/>
          <a:p>
            <a:pPr>
              <a:spcBef>
                <a:spcPct val="50000"/>
              </a:spcBef>
            </a:pPr>
            <a:r>
              <a:rPr lang="en-US" altLang="zh-CN" b="1" dirty="0">
                <a:latin typeface="Calibri" pitchFamily="34" charset="0"/>
                <a:ea typeface="SimSun" pitchFamily="2" charset="-122"/>
              </a:rPr>
              <a:t>Dr. Xiao Qin</a:t>
            </a:r>
          </a:p>
          <a:p>
            <a:pPr>
              <a:spcBef>
                <a:spcPct val="50000"/>
              </a:spcBef>
            </a:pPr>
            <a:r>
              <a:rPr kumimoji="1" lang="en-US" altLang="en-US" sz="2400" i="1" dirty="0">
                <a:solidFill>
                  <a:schemeClr val="tx2"/>
                </a:solidFill>
                <a:latin typeface="Calibri" pitchFamily="34" charset="0"/>
              </a:rPr>
              <a:t>Auburn University</a:t>
            </a:r>
            <a:br>
              <a:rPr kumimoji="1" lang="en-US" altLang="en-US" sz="2400" i="1" dirty="0">
                <a:solidFill>
                  <a:schemeClr val="tx2"/>
                </a:solidFill>
                <a:latin typeface="Calibri" pitchFamily="34" charset="0"/>
              </a:rPr>
            </a:br>
            <a:r>
              <a:rPr kumimoji="1" lang="en-US" altLang="en-US" sz="2400" i="1" dirty="0">
                <a:solidFill>
                  <a:schemeClr val="tx2"/>
                </a:solidFill>
                <a:latin typeface="Calibri" pitchFamily="34" charset="0"/>
              </a:rPr>
              <a:t>http://www.eng.auburn.edu/~xqin</a:t>
            </a:r>
          </a:p>
          <a:p>
            <a:pPr>
              <a:lnSpc>
                <a:spcPct val="50000"/>
              </a:lnSpc>
              <a:spcBef>
                <a:spcPct val="50000"/>
              </a:spcBef>
            </a:pPr>
            <a:r>
              <a:rPr kumimoji="1" lang="en-US" altLang="en-US" sz="2400" i="1" dirty="0">
                <a:solidFill>
                  <a:schemeClr val="tx2"/>
                </a:solidFill>
                <a:latin typeface="Calibri" pitchFamily="34" charset="0"/>
              </a:rPr>
              <a:t>xqin@auburn.edu</a:t>
            </a:r>
            <a:endParaRPr lang="en-US" sz="2400" dirty="0">
              <a:latin typeface="Calibri" charset="0"/>
              <a:ea typeface="Calibri" charset="0"/>
              <a:cs typeface="Calibri" charset="0"/>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810000" cy="307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5029200" y="1914525"/>
            <a:ext cx="6858000" cy="17430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3600" b="0" kern="0" dirty="0" err="1"/>
              <a:t>Interprocess</a:t>
            </a:r>
            <a:r>
              <a:rPr lang="en-US" sz="3600" b="0" kern="0" dirty="0"/>
              <a:t> Communication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442-D63B-415F-B718-404CEFFD79E7}"/>
              </a:ext>
            </a:extLst>
          </p:cNvPr>
          <p:cNvSpPr>
            <a:spLocks noGrp="1"/>
          </p:cNvSpPr>
          <p:nvPr>
            <p:ph type="title"/>
          </p:nvPr>
        </p:nvSpPr>
        <p:spPr>
          <a:xfrm>
            <a:off x="609600" y="152400"/>
            <a:ext cx="11582400" cy="838200"/>
          </a:xfrm>
        </p:spPr>
        <p:txBody>
          <a:bodyPr/>
          <a:lstStyle/>
          <a:p>
            <a:r>
              <a:rPr lang="en-US" b="0" dirty="0"/>
              <a:t>IPC Mechanisms in Windows</a:t>
            </a:r>
          </a:p>
        </p:txBody>
      </p:sp>
      <p:pic>
        <p:nvPicPr>
          <p:cNvPr id="3" name="Picture 2">
            <a:extLst>
              <a:ext uri="{FF2B5EF4-FFF2-40B4-BE49-F238E27FC236}">
                <a16:creationId xmlns:a16="http://schemas.microsoft.com/office/drawing/2014/main" id="{3C763C1D-7BAC-4426-950B-AC70838148E7}"/>
              </a:ext>
            </a:extLst>
          </p:cNvPr>
          <p:cNvPicPr>
            <a:picLocks noChangeAspect="1"/>
          </p:cNvPicPr>
          <p:nvPr/>
        </p:nvPicPr>
        <p:blipFill>
          <a:blip r:embed="rId3"/>
          <a:stretch>
            <a:fillRect/>
          </a:stretch>
        </p:blipFill>
        <p:spPr>
          <a:xfrm>
            <a:off x="1219200" y="1201748"/>
            <a:ext cx="3200400" cy="4922762"/>
          </a:xfrm>
          <a:prstGeom prst="rect">
            <a:avLst/>
          </a:prstGeom>
        </p:spPr>
      </p:pic>
      <p:pic>
        <p:nvPicPr>
          <p:cNvPr id="4" name="Picture 3">
            <a:extLst>
              <a:ext uri="{FF2B5EF4-FFF2-40B4-BE49-F238E27FC236}">
                <a16:creationId xmlns:a16="http://schemas.microsoft.com/office/drawing/2014/main" id="{BA55D8BC-D32A-4855-B448-44E18099D603}"/>
              </a:ext>
            </a:extLst>
          </p:cNvPr>
          <p:cNvPicPr>
            <a:picLocks noChangeAspect="1"/>
          </p:cNvPicPr>
          <p:nvPr/>
        </p:nvPicPr>
        <p:blipFill>
          <a:blip r:embed="rId4"/>
          <a:stretch>
            <a:fillRect/>
          </a:stretch>
        </p:blipFill>
        <p:spPr>
          <a:xfrm>
            <a:off x="4536143" y="1224160"/>
            <a:ext cx="6977546" cy="4643240"/>
          </a:xfrm>
          <a:prstGeom prst="rect">
            <a:avLst/>
          </a:prstGeom>
        </p:spPr>
      </p:pic>
    </p:spTree>
    <p:extLst>
      <p:ext uri="{BB962C8B-B14F-4D97-AF65-F5344CB8AC3E}">
        <p14:creationId xmlns:p14="http://schemas.microsoft.com/office/powerpoint/2010/main" val="91240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442-D63B-415F-B718-404CEFFD79E7}"/>
              </a:ext>
            </a:extLst>
          </p:cNvPr>
          <p:cNvSpPr>
            <a:spLocks noGrp="1"/>
          </p:cNvSpPr>
          <p:nvPr>
            <p:ph type="title"/>
          </p:nvPr>
        </p:nvSpPr>
        <p:spPr>
          <a:xfrm>
            <a:off x="609600" y="152400"/>
            <a:ext cx="11582400" cy="838200"/>
          </a:xfrm>
        </p:spPr>
        <p:txBody>
          <a:bodyPr/>
          <a:lstStyle/>
          <a:p>
            <a:r>
              <a:rPr lang="en-US" b="0" dirty="0"/>
              <a:t>IPC Mechanisms in Linux</a:t>
            </a:r>
          </a:p>
        </p:txBody>
      </p:sp>
      <p:sp>
        <p:nvSpPr>
          <p:cNvPr id="5" name="Rectangle 4">
            <a:extLst>
              <a:ext uri="{FF2B5EF4-FFF2-40B4-BE49-F238E27FC236}">
                <a16:creationId xmlns:a16="http://schemas.microsoft.com/office/drawing/2014/main" id="{5BF7BBB2-426A-41D2-9CF1-F4ACE6818E93}"/>
              </a:ext>
            </a:extLst>
          </p:cNvPr>
          <p:cNvSpPr/>
          <p:nvPr/>
        </p:nvSpPr>
        <p:spPr>
          <a:xfrm>
            <a:off x="990600" y="1310162"/>
            <a:ext cx="4693024" cy="4524315"/>
          </a:xfrm>
          <a:prstGeom prst="rect">
            <a:avLst/>
          </a:prstGeom>
        </p:spPr>
        <p:txBody>
          <a:bodyPr wrap="square">
            <a:spAutoFit/>
          </a:bodyPr>
          <a:lstStyle/>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Signals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Anonymous Pipes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Named Pipes or FIFOs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SysV Message Queues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POSIX Message Queues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SysV Shared memory</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POSIX Shared memory</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SysV semaphores</a:t>
            </a:r>
          </a:p>
          <a:p>
            <a:pPr algn="l">
              <a:buFont typeface="+mj-lt"/>
              <a:buAutoNum type="arabicPeriod"/>
            </a:pPr>
            <a:r>
              <a:rPr lang="en-US" sz="3200" b="0" dirty="0">
                <a:solidFill>
                  <a:srgbClr val="555555"/>
                </a:solidFill>
                <a:latin typeface="Calibri" panose="020F0502020204030204" pitchFamily="34" charset="0"/>
                <a:cs typeface="Calibri" panose="020F0502020204030204" pitchFamily="34" charset="0"/>
              </a:rPr>
              <a:t>POSIX semaphores</a:t>
            </a:r>
          </a:p>
        </p:txBody>
      </p:sp>
      <p:sp>
        <p:nvSpPr>
          <p:cNvPr id="6" name="Rectangle 5">
            <a:extLst>
              <a:ext uri="{FF2B5EF4-FFF2-40B4-BE49-F238E27FC236}">
                <a16:creationId xmlns:a16="http://schemas.microsoft.com/office/drawing/2014/main" id="{79695547-B755-40AC-93E7-E67D58358041}"/>
              </a:ext>
            </a:extLst>
          </p:cNvPr>
          <p:cNvSpPr/>
          <p:nvPr/>
        </p:nvSpPr>
        <p:spPr>
          <a:xfrm>
            <a:off x="5791200" y="1310163"/>
            <a:ext cx="6096000" cy="4524315"/>
          </a:xfrm>
          <a:prstGeom prst="rect">
            <a:avLst/>
          </a:prstGeom>
        </p:spPr>
        <p:txBody>
          <a:bodyPr>
            <a:spAutoFit/>
          </a:bodyPr>
          <a:lstStyle/>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FUTEX locks</a:t>
            </a:r>
          </a:p>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File-backed and anonymous shared memory using </a:t>
            </a:r>
            <a:r>
              <a:rPr lang="en-US" sz="3200" b="0" i="1" dirty="0" err="1">
                <a:solidFill>
                  <a:srgbClr val="555555"/>
                </a:solidFill>
                <a:latin typeface="Calibri" panose="020F0502020204030204" pitchFamily="34" charset="0"/>
                <a:cs typeface="Calibri" panose="020F0502020204030204" pitchFamily="34" charset="0"/>
              </a:rPr>
              <a:t>mmap</a:t>
            </a:r>
            <a:endParaRPr lang="en-US" sz="3200" b="0" dirty="0">
              <a:solidFill>
                <a:srgbClr val="555555"/>
              </a:solidFill>
              <a:latin typeface="Calibri" panose="020F0502020204030204" pitchFamily="34" charset="0"/>
              <a:cs typeface="Calibri" panose="020F0502020204030204" pitchFamily="34" charset="0"/>
            </a:endParaRPr>
          </a:p>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UNIX Domain Sockets</a:t>
            </a:r>
          </a:p>
          <a:p>
            <a:pPr marL="457200" indent="-457200" algn="l">
              <a:buFont typeface="+mj-lt"/>
              <a:buAutoNum type="arabicPeriod" startAt="10"/>
            </a:pPr>
            <a:r>
              <a:rPr lang="en-US" sz="3200" b="0" dirty="0" err="1">
                <a:solidFill>
                  <a:srgbClr val="555555"/>
                </a:solidFill>
                <a:latin typeface="Calibri" panose="020F0502020204030204" pitchFamily="34" charset="0"/>
                <a:cs typeface="Calibri" panose="020F0502020204030204" pitchFamily="34" charset="0"/>
              </a:rPr>
              <a:t>Netlink</a:t>
            </a:r>
            <a:r>
              <a:rPr lang="en-US" sz="3200" b="0" dirty="0">
                <a:solidFill>
                  <a:srgbClr val="555555"/>
                </a:solidFill>
                <a:latin typeface="Calibri" panose="020F0502020204030204" pitchFamily="34" charset="0"/>
                <a:cs typeface="Calibri" panose="020F0502020204030204" pitchFamily="34" charset="0"/>
              </a:rPr>
              <a:t> Sockets</a:t>
            </a:r>
          </a:p>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Network Sockets</a:t>
            </a:r>
          </a:p>
          <a:p>
            <a:pPr marL="457200" indent="-457200" algn="l">
              <a:buFont typeface="+mj-lt"/>
              <a:buAutoNum type="arabicPeriod" startAt="10"/>
            </a:pPr>
            <a:r>
              <a:rPr lang="en-US" sz="3200" b="0" dirty="0" err="1">
                <a:solidFill>
                  <a:srgbClr val="555555"/>
                </a:solidFill>
                <a:latin typeface="Calibri" panose="020F0502020204030204" pitchFamily="34" charset="0"/>
                <a:cs typeface="Calibri" panose="020F0502020204030204" pitchFamily="34" charset="0"/>
              </a:rPr>
              <a:t>Inotify</a:t>
            </a:r>
            <a:r>
              <a:rPr lang="en-US" sz="3200" b="0" dirty="0">
                <a:solidFill>
                  <a:srgbClr val="555555"/>
                </a:solidFill>
                <a:latin typeface="Calibri" panose="020F0502020204030204" pitchFamily="34" charset="0"/>
                <a:cs typeface="Calibri" panose="020F0502020204030204" pitchFamily="34" charset="0"/>
              </a:rPr>
              <a:t> mechanisms</a:t>
            </a:r>
          </a:p>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FUSE subsystem</a:t>
            </a:r>
          </a:p>
          <a:p>
            <a:pPr marL="457200" indent="-457200" algn="l">
              <a:buFont typeface="+mj-lt"/>
              <a:buAutoNum type="arabicPeriod" startAt="10"/>
            </a:pPr>
            <a:r>
              <a:rPr lang="en-US" sz="3200" b="0" dirty="0">
                <a:solidFill>
                  <a:srgbClr val="555555"/>
                </a:solidFill>
                <a:latin typeface="Calibri" panose="020F0502020204030204" pitchFamily="34" charset="0"/>
                <a:cs typeface="Calibri" panose="020F0502020204030204" pitchFamily="34" charset="0"/>
              </a:rPr>
              <a:t>D-Bus subsystem</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870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F218A3A7-8CF0-4B0F-81A4-1F61E9A4F33E}"/>
              </a:ext>
            </a:extLst>
          </p:cNvPr>
          <p:cNvPicPr>
            <a:picLocks noChangeAspect="1"/>
          </p:cNvPicPr>
          <p:nvPr/>
        </p:nvPicPr>
        <p:blipFill>
          <a:blip r:embed="rId2"/>
          <a:stretch>
            <a:fillRect/>
          </a:stretch>
        </p:blipFill>
        <p:spPr>
          <a:xfrm>
            <a:off x="0" y="-762000"/>
            <a:ext cx="12192000" cy="9144000"/>
          </a:xfrm>
          <a:prstGeom prst="rect">
            <a:avLst/>
          </a:prstGeom>
        </p:spPr>
      </p:pic>
      <p:sp>
        <p:nvSpPr>
          <p:cNvPr id="4" name="Rectangle 2">
            <a:extLst>
              <a:ext uri="{FF2B5EF4-FFF2-40B4-BE49-F238E27FC236}">
                <a16:creationId xmlns:a16="http://schemas.microsoft.com/office/drawing/2014/main" id="{6F9F256D-DD29-45D3-A517-34EB9EB10552}"/>
              </a:ext>
            </a:extLst>
          </p:cNvPr>
          <p:cNvSpPr txBox="1">
            <a:spLocks noChangeArrowheads="1"/>
          </p:cNvSpPr>
          <p:nvPr/>
        </p:nvSpPr>
        <p:spPr>
          <a:xfrm>
            <a:off x="1676400" y="27008"/>
            <a:ext cx="9753600" cy="1573192"/>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b="0" kern="0" dirty="0">
                <a:solidFill>
                  <a:srgbClr val="FF0000"/>
                </a:solidFill>
                <a:ea typeface="MS PGothic" charset="0"/>
              </a:rPr>
              <a:t>Exercise  7. </a:t>
            </a:r>
            <a:r>
              <a:rPr lang="en-US" b="0" kern="0" dirty="0">
                <a:solidFill>
                  <a:schemeClr val="bg1"/>
                </a:solidFill>
                <a:ea typeface="MS PGothic" charset="0"/>
              </a:rPr>
              <a:t>What are two fundamental models of </a:t>
            </a:r>
            <a:r>
              <a:rPr lang="en-US" b="0" kern="0" dirty="0" err="1">
                <a:solidFill>
                  <a:schemeClr val="bg1"/>
                </a:solidFill>
                <a:ea typeface="MS PGothic" charset="0"/>
              </a:rPr>
              <a:t>interprocess</a:t>
            </a:r>
            <a:r>
              <a:rPr lang="en-US" b="0" kern="0" dirty="0">
                <a:solidFill>
                  <a:schemeClr val="bg1"/>
                </a:solidFill>
                <a:ea typeface="MS PGothic" charset="0"/>
              </a:rPr>
              <a:t> communication?</a:t>
            </a:r>
            <a:endParaRPr lang="en-US" altLang="en-US" b="0" kern="0" dirty="0">
              <a:solidFill>
                <a:schemeClr val="bg1"/>
              </a:solidFill>
            </a:endParaRPr>
          </a:p>
        </p:txBody>
      </p:sp>
    </p:spTree>
    <p:extLst>
      <p:ext uri="{BB962C8B-B14F-4D97-AF65-F5344CB8AC3E}">
        <p14:creationId xmlns:p14="http://schemas.microsoft.com/office/powerpoint/2010/main" val="233919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E853E41D-7AE6-4927-9BD1-D29F6C6B0E41}"/>
              </a:ext>
            </a:extLst>
          </p:cNvPr>
          <p:cNvPicPr>
            <a:picLocks noChangeAspect="1"/>
          </p:cNvPicPr>
          <p:nvPr/>
        </p:nvPicPr>
        <p:blipFill>
          <a:blip r:embed="rId3"/>
          <a:stretch>
            <a:fillRect/>
          </a:stretch>
        </p:blipFill>
        <p:spPr>
          <a:xfrm>
            <a:off x="88369" y="914400"/>
            <a:ext cx="12075198" cy="6798336"/>
          </a:xfrm>
          <a:prstGeom prst="rect">
            <a:avLst/>
          </a:prstGeom>
        </p:spPr>
      </p:pic>
      <p:sp>
        <p:nvSpPr>
          <p:cNvPr id="4" name="Rectangle 2">
            <a:extLst>
              <a:ext uri="{FF2B5EF4-FFF2-40B4-BE49-F238E27FC236}">
                <a16:creationId xmlns:a16="http://schemas.microsoft.com/office/drawing/2014/main" id="{3E5EA4BE-3463-4F3E-B48F-959A18D82FC7}"/>
              </a:ext>
            </a:extLst>
          </p:cNvPr>
          <p:cNvSpPr txBox="1">
            <a:spLocks noChangeArrowheads="1"/>
          </p:cNvSpPr>
          <p:nvPr/>
        </p:nvSpPr>
        <p:spPr>
          <a:xfrm>
            <a:off x="229565" y="304800"/>
            <a:ext cx="11963400" cy="734992"/>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b="0" kern="0" dirty="0">
                <a:solidFill>
                  <a:srgbClr val="FF0000"/>
                </a:solidFill>
                <a:ea typeface="MS PGothic" charset="0"/>
              </a:rPr>
              <a:t>Exercise  7</a:t>
            </a:r>
            <a:r>
              <a:rPr lang="en-US" b="0" kern="0" dirty="0">
                <a:solidFill>
                  <a:schemeClr val="tx1"/>
                </a:solidFill>
                <a:ea typeface="MS PGothic" charset="0"/>
              </a:rPr>
              <a:t>. IPC Model 1: Shared Memory</a:t>
            </a:r>
            <a:endParaRPr lang="en-US" altLang="en-US" b="0" kern="0" dirty="0">
              <a:solidFill>
                <a:schemeClr val="tx1"/>
              </a:solidFill>
            </a:endParaRPr>
          </a:p>
        </p:txBody>
      </p:sp>
    </p:spTree>
    <p:extLst>
      <p:ext uri="{BB962C8B-B14F-4D97-AF65-F5344CB8AC3E}">
        <p14:creationId xmlns:p14="http://schemas.microsoft.com/office/powerpoint/2010/main" val="89050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E5EA4BE-3463-4F3E-B48F-959A18D82FC7}"/>
              </a:ext>
            </a:extLst>
          </p:cNvPr>
          <p:cNvSpPr txBox="1">
            <a:spLocks noChangeArrowheads="1"/>
          </p:cNvSpPr>
          <p:nvPr/>
        </p:nvSpPr>
        <p:spPr>
          <a:xfrm>
            <a:off x="229565" y="304800"/>
            <a:ext cx="11963400" cy="734992"/>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b="0" kern="0" dirty="0">
                <a:solidFill>
                  <a:srgbClr val="FF0000"/>
                </a:solidFill>
                <a:ea typeface="MS PGothic" charset="0"/>
              </a:rPr>
              <a:t>Exercise  7</a:t>
            </a:r>
            <a:r>
              <a:rPr lang="en-US" b="0" kern="0" dirty="0">
                <a:solidFill>
                  <a:schemeClr val="tx1"/>
                </a:solidFill>
                <a:ea typeface="MS PGothic" charset="0"/>
              </a:rPr>
              <a:t>. IPC Model 2: Message Passing</a:t>
            </a:r>
            <a:endParaRPr lang="en-US" altLang="en-US" b="0" kern="0" dirty="0">
              <a:solidFill>
                <a:schemeClr val="tx1"/>
              </a:solidFill>
            </a:endParaRPr>
          </a:p>
        </p:txBody>
      </p:sp>
      <p:sp>
        <p:nvSpPr>
          <p:cNvPr id="5" name="Rectangle 2">
            <a:extLst>
              <a:ext uri="{FF2B5EF4-FFF2-40B4-BE49-F238E27FC236}">
                <a16:creationId xmlns:a16="http://schemas.microsoft.com/office/drawing/2014/main" id="{6B0AFF7A-9F8A-4CCB-B134-0CE11E0244EA}"/>
              </a:ext>
            </a:extLst>
          </p:cNvPr>
          <p:cNvSpPr txBox="1">
            <a:spLocks noChangeArrowheads="1"/>
          </p:cNvSpPr>
          <p:nvPr/>
        </p:nvSpPr>
        <p:spPr>
          <a:xfrm>
            <a:off x="3276600" y="2667000"/>
            <a:ext cx="2590800" cy="12954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b="0" kern="0" dirty="0">
                <a:solidFill>
                  <a:schemeClr val="bg1"/>
                </a:solidFill>
                <a:ea typeface="MS PGothic" charset="0"/>
              </a:rPr>
              <a:t>Message Passing</a:t>
            </a:r>
            <a:endParaRPr lang="en-US" altLang="en-US" b="0" kern="0" dirty="0">
              <a:solidFill>
                <a:schemeClr val="bg1"/>
              </a:solidFill>
            </a:endParaRPr>
          </a:p>
        </p:txBody>
      </p:sp>
      <p:pic>
        <p:nvPicPr>
          <p:cNvPr id="1026" name="Picture 2" descr="Image result for texting among people">
            <a:extLst>
              <a:ext uri="{FF2B5EF4-FFF2-40B4-BE49-F238E27FC236}">
                <a16:creationId xmlns:a16="http://schemas.microsoft.com/office/drawing/2014/main" id="{27B152D5-5E46-4430-883F-1127C49BD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9792"/>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7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429000"/>
            <a:ext cx="10058400" cy="2895600"/>
          </a:xfrm>
        </p:spPr>
        <p:txBody>
          <a:bodyPr/>
          <a:lstStyle/>
          <a:p>
            <a:pPr marL="0" indent="0">
              <a:buNone/>
            </a:pPr>
            <a:r>
              <a:rPr lang="en-US" sz="3600" dirty="0"/>
              <a:t>A) </a:t>
            </a:r>
            <a:r>
              <a:rPr lang="en-US" sz="3600" dirty="0">
                <a:latin typeface="Calibri" panose="020F0502020204030204" pitchFamily="34" charset="0"/>
                <a:ea typeface="ＭＳ Ｐゴシック" charset="0"/>
                <a:cs typeface="Calibri" panose="020F0502020204030204" pitchFamily="34" charset="0"/>
              </a:rPr>
              <a:t>Shared Memory</a:t>
            </a:r>
          </a:p>
          <a:p>
            <a:pPr marL="0" indent="0">
              <a:buNone/>
            </a:pPr>
            <a:r>
              <a:rPr lang="en-US" sz="3600" dirty="0"/>
              <a:t>B) Shared Buffer</a:t>
            </a:r>
          </a:p>
          <a:p>
            <a:pPr marL="0" indent="0">
              <a:buNone/>
            </a:pPr>
            <a:r>
              <a:rPr lang="en-US" sz="3600" dirty="0"/>
              <a:t>C) Message Passing </a:t>
            </a:r>
          </a:p>
          <a:p>
            <a:pPr marL="0" indent="0">
              <a:buNone/>
            </a:pPr>
            <a:r>
              <a:rPr lang="en-US" sz="3600" dirty="0"/>
              <a:t>D) None of the above</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90600" y="304800"/>
            <a:ext cx="10744200" cy="3124200"/>
          </a:xfrm>
        </p:spPr>
        <p:txBody>
          <a:bodyPr/>
          <a:lstStyle/>
          <a:p>
            <a:pPr algn="l"/>
            <a:r>
              <a:rPr lang="en-US" b="0" dirty="0">
                <a:solidFill>
                  <a:srgbClr val="FF0000"/>
                </a:solidFill>
                <a:ea typeface="MS PGothic" charset="0"/>
              </a:rPr>
              <a:t>Exercise  8 (</a:t>
            </a:r>
            <a:r>
              <a:rPr lang="en-US" b="0" dirty="0" err="1">
                <a:solidFill>
                  <a:srgbClr val="FF0000"/>
                </a:solidFill>
                <a:ea typeface="MS PGothic" charset="0"/>
              </a:rPr>
              <a:t>Menti</a:t>
            </a:r>
            <a:r>
              <a:rPr lang="en-US" b="0" dirty="0">
                <a:solidFill>
                  <a:srgbClr val="FF0000"/>
                </a:solidFill>
                <a:ea typeface="MS PGothic" charset="0"/>
              </a:rPr>
              <a:t>): </a:t>
            </a:r>
            <a:r>
              <a:rPr lang="en-US" b="0" dirty="0">
                <a:solidFill>
                  <a:schemeClr val="tx1"/>
                </a:solidFill>
                <a:ea typeface="MS PGothic" charset="0"/>
              </a:rPr>
              <a:t>Suppose two processes are exchange a small amount of data, which </a:t>
            </a:r>
            <a:r>
              <a:rPr lang="en-US" b="0" dirty="0" err="1">
                <a:solidFill>
                  <a:schemeClr val="tx1"/>
                </a:solidFill>
                <a:ea typeface="MS PGothic" charset="0"/>
              </a:rPr>
              <a:t>interprocess</a:t>
            </a:r>
            <a:r>
              <a:rPr lang="en-US" b="0" dirty="0">
                <a:solidFill>
                  <a:schemeClr val="tx1"/>
                </a:solidFill>
                <a:ea typeface="MS PGothic" charset="0"/>
              </a:rPr>
              <a:t> communication model will you choose? Why?</a:t>
            </a:r>
            <a:endParaRPr lang="en-US" altLang="en-US" b="0" dirty="0"/>
          </a:p>
        </p:txBody>
      </p:sp>
    </p:spTree>
    <p:extLst>
      <p:ext uri="{BB962C8B-B14F-4D97-AF65-F5344CB8AC3E}">
        <p14:creationId xmlns:p14="http://schemas.microsoft.com/office/powerpoint/2010/main" val="100966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648200"/>
            <a:ext cx="11353800" cy="1447800"/>
          </a:xfrm>
        </p:spPr>
        <p:txBody>
          <a:bodyPr/>
          <a:lstStyle/>
          <a:p>
            <a:pPr marL="0" indent="0">
              <a:buNone/>
            </a:pPr>
            <a:r>
              <a:rPr lang="en-US" sz="3600" dirty="0"/>
              <a:t>A) Message Passing is faster</a:t>
            </a:r>
            <a:r>
              <a:rPr lang="en-US" sz="3600" dirty="0">
                <a:latin typeface="Calibri" panose="020F0502020204030204" pitchFamily="34" charset="0"/>
                <a:ea typeface="ＭＳ Ｐゴシック" charset="0"/>
                <a:cs typeface="Calibri" panose="020F0502020204030204" pitchFamily="34" charset="0"/>
              </a:rPr>
              <a:t>    </a:t>
            </a:r>
            <a:r>
              <a:rPr lang="en-US" sz="3600" dirty="0"/>
              <a:t>B) Shared Memory is faster</a:t>
            </a:r>
          </a:p>
          <a:p>
            <a:pPr marL="0" indent="0">
              <a:buNone/>
            </a:pPr>
            <a:r>
              <a:rPr lang="en-US" sz="3600" dirty="0"/>
              <a:t>C) Shared Message is faster     D) Two models are both fast</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90600" y="304800"/>
            <a:ext cx="10744200" cy="4191000"/>
          </a:xfrm>
        </p:spPr>
        <p:txBody>
          <a:bodyPr/>
          <a:lstStyle/>
          <a:p>
            <a:pPr algn="l"/>
            <a:r>
              <a:rPr lang="en-US" b="0" dirty="0">
                <a:solidFill>
                  <a:srgbClr val="FF0000"/>
                </a:solidFill>
                <a:ea typeface="MS PGothic" charset="0"/>
              </a:rPr>
              <a:t>Exercise  9 (</a:t>
            </a:r>
            <a:r>
              <a:rPr lang="en-US" b="0" dirty="0" err="1">
                <a:solidFill>
                  <a:srgbClr val="FF0000"/>
                </a:solidFill>
                <a:ea typeface="MS PGothic" charset="0"/>
              </a:rPr>
              <a:t>Menti</a:t>
            </a:r>
            <a:r>
              <a:rPr lang="en-US" b="0" dirty="0">
                <a:solidFill>
                  <a:srgbClr val="FF0000"/>
                </a:solidFill>
                <a:ea typeface="MS PGothic" charset="0"/>
              </a:rPr>
              <a:t>): </a:t>
            </a:r>
            <a:r>
              <a:rPr lang="en-US" b="0" dirty="0">
                <a:solidFill>
                  <a:schemeClr val="tx1"/>
                </a:solidFill>
                <a:ea typeface="MS PGothic" charset="0"/>
              </a:rPr>
              <a:t>Which </a:t>
            </a:r>
            <a:r>
              <a:rPr lang="en-US" b="0" dirty="0" err="1">
                <a:solidFill>
                  <a:schemeClr val="tx1"/>
                </a:solidFill>
                <a:ea typeface="MS PGothic" charset="0"/>
              </a:rPr>
              <a:t>interprocess</a:t>
            </a:r>
            <a:r>
              <a:rPr lang="en-US" b="0" dirty="0">
                <a:solidFill>
                  <a:schemeClr val="tx1"/>
                </a:solidFill>
                <a:ea typeface="MS PGothic" charset="0"/>
              </a:rPr>
              <a:t> communication model is faster than its counterpart? </a:t>
            </a:r>
            <a:r>
              <a:rPr lang="en-US" dirty="0">
                <a:solidFill>
                  <a:schemeClr val="tx1"/>
                </a:solidFill>
                <a:ea typeface="MS PGothic" charset="0"/>
              </a:rPr>
              <a:t>Assumption:</a:t>
            </a:r>
            <a:r>
              <a:rPr lang="en-US" b="0" dirty="0">
                <a:solidFill>
                  <a:schemeClr val="tx1"/>
                </a:solidFill>
                <a:ea typeface="MS PGothic" charset="0"/>
              </a:rPr>
              <a:t> message-passing systems are implemented using system calls; shared-memory systems are implemented in the OS kernel.</a:t>
            </a:r>
            <a:endParaRPr lang="en-US" altLang="en-US" b="0" dirty="0"/>
          </a:p>
        </p:txBody>
      </p:sp>
    </p:spTree>
    <p:extLst>
      <p:ext uri="{BB962C8B-B14F-4D97-AF65-F5344CB8AC3E}">
        <p14:creationId xmlns:p14="http://schemas.microsoft.com/office/powerpoint/2010/main" val="15319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table, wall&#10;&#10;Description generated with very high confidence">
            <a:extLst>
              <a:ext uri="{FF2B5EF4-FFF2-40B4-BE49-F238E27FC236}">
                <a16:creationId xmlns:a16="http://schemas.microsoft.com/office/drawing/2014/main" id="{515FEF41-D275-49FC-AAAA-F1F23C7E0DFD}"/>
              </a:ext>
            </a:extLst>
          </p:cNvPr>
          <p:cNvPicPr>
            <a:picLocks noChangeAspect="1"/>
          </p:cNvPicPr>
          <p:nvPr/>
        </p:nvPicPr>
        <p:blipFill>
          <a:blip r:embed="rId2"/>
          <a:stretch>
            <a:fillRect/>
          </a:stretch>
        </p:blipFill>
        <p:spPr>
          <a:xfrm>
            <a:off x="42950" y="2248814"/>
            <a:ext cx="6400800" cy="4070909"/>
          </a:xfrm>
          <a:prstGeom prst="rect">
            <a:avLst/>
          </a:prstGeom>
        </p:spPr>
      </p:pic>
      <p:sp>
        <p:nvSpPr>
          <p:cNvPr id="3" name="Content Placeholder 2"/>
          <p:cNvSpPr>
            <a:spLocks noGrp="1"/>
          </p:cNvSpPr>
          <p:nvPr>
            <p:ph idx="1"/>
          </p:nvPr>
        </p:nvSpPr>
        <p:spPr>
          <a:xfrm>
            <a:off x="6096000" y="2493125"/>
            <a:ext cx="5895110" cy="3537509"/>
          </a:xfrm>
        </p:spPr>
        <p:txBody>
          <a:bodyPr/>
          <a:lstStyle/>
          <a:p>
            <a:pPr marL="0" indent="0">
              <a:buNone/>
            </a:pPr>
            <a:r>
              <a:rPr lang="en-US" sz="3600" dirty="0"/>
              <a:t>A) Shared Memory is easier      B) Message Passing is faster</a:t>
            </a:r>
          </a:p>
          <a:p>
            <a:pPr marL="0" indent="0">
              <a:buNone/>
            </a:pPr>
            <a:r>
              <a:rPr lang="en-US" sz="3600" dirty="0"/>
              <a:t>C) Message Passing is easier     D) Two models are equal</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90600" y="304800"/>
            <a:ext cx="10744200" cy="1905000"/>
          </a:xfrm>
        </p:spPr>
        <p:txBody>
          <a:bodyPr/>
          <a:lstStyle/>
          <a:p>
            <a:pPr algn="l"/>
            <a:r>
              <a:rPr lang="en-US" b="0" dirty="0">
                <a:solidFill>
                  <a:srgbClr val="FF0000"/>
                </a:solidFill>
                <a:ea typeface="MS PGothic" charset="0"/>
              </a:rPr>
              <a:t>Exercise  10 (</a:t>
            </a:r>
            <a:r>
              <a:rPr lang="en-US" b="0" dirty="0" err="1">
                <a:solidFill>
                  <a:srgbClr val="FF0000"/>
                </a:solidFill>
                <a:ea typeface="MS PGothic" charset="0"/>
              </a:rPr>
              <a:t>Menti</a:t>
            </a:r>
            <a:r>
              <a:rPr lang="en-US" b="0" dirty="0">
                <a:solidFill>
                  <a:srgbClr val="FF0000"/>
                </a:solidFill>
                <a:ea typeface="MS PGothic" charset="0"/>
              </a:rPr>
              <a:t>): </a:t>
            </a:r>
            <a:r>
              <a:rPr lang="en-US" b="0" dirty="0">
                <a:solidFill>
                  <a:schemeClr val="tx1"/>
                </a:solidFill>
                <a:ea typeface="MS PGothic" charset="0"/>
              </a:rPr>
              <a:t>Which </a:t>
            </a:r>
            <a:r>
              <a:rPr lang="en-US" b="0" dirty="0" err="1">
                <a:solidFill>
                  <a:schemeClr val="tx1"/>
                </a:solidFill>
                <a:ea typeface="MS PGothic" charset="0"/>
              </a:rPr>
              <a:t>interprocess</a:t>
            </a:r>
            <a:r>
              <a:rPr lang="en-US" b="0" dirty="0">
                <a:solidFill>
                  <a:schemeClr val="tx1"/>
                </a:solidFill>
                <a:ea typeface="MS PGothic" charset="0"/>
              </a:rPr>
              <a:t> communication model is easier to implement in a distributed system? </a:t>
            </a:r>
            <a:endParaRPr lang="en-US" altLang="en-US" b="0" dirty="0"/>
          </a:p>
        </p:txBody>
      </p:sp>
    </p:spTree>
    <p:extLst>
      <p:ext uri="{BB962C8B-B14F-4D97-AF65-F5344CB8AC3E}">
        <p14:creationId xmlns:p14="http://schemas.microsoft.com/office/powerpoint/2010/main" val="186518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0" y="415306"/>
            <a:ext cx="9067800" cy="838200"/>
          </a:xfrm>
        </p:spPr>
        <p:txBody>
          <a:bodyPr/>
          <a:lstStyle/>
          <a:p>
            <a:pPr lvl="0"/>
            <a:r>
              <a:rPr lang="en-US" dirty="0"/>
              <a:t>Summary</a:t>
            </a:r>
          </a:p>
        </p:txBody>
      </p:sp>
      <p:sp>
        <p:nvSpPr>
          <p:cNvPr id="52227" name="Rectangle 3"/>
          <p:cNvSpPr>
            <a:spLocks noGrp="1" noChangeArrowheads="1"/>
          </p:cNvSpPr>
          <p:nvPr>
            <p:ph type="body" idx="1"/>
          </p:nvPr>
        </p:nvSpPr>
        <p:spPr>
          <a:xfrm>
            <a:off x="3124200" y="1295400"/>
            <a:ext cx="8686800" cy="5105400"/>
          </a:xfrm>
        </p:spPr>
        <p:txBody>
          <a:bodyPr/>
          <a:lstStyle/>
          <a:p>
            <a:r>
              <a:rPr lang="en-US" dirty="0">
                <a:ea typeface="MS PGothic" charset="0"/>
              </a:rPr>
              <a:t>What are advantages of process </a:t>
            </a:r>
            <a:r>
              <a:rPr lang="en-US" altLang="en-US" dirty="0"/>
              <a:t>cooperation?</a:t>
            </a:r>
            <a:endParaRPr lang="en-US" dirty="0"/>
          </a:p>
          <a:p>
            <a:pPr lvl="1"/>
            <a:endParaRPr lang="en-US" dirty="0"/>
          </a:p>
          <a:p>
            <a:r>
              <a:rPr lang="en-US" altLang="en-US" dirty="0"/>
              <a:t>What is the Google Chrome Browser Design?</a:t>
            </a:r>
            <a:r>
              <a:rPr lang="en-US" dirty="0"/>
              <a:t> </a:t>
            </a:r>
          </a:p>
          <a:p>
            <a:endParaRPr lang="en-US" dirty="0"/>
          </a:p>
          <a:p>
            <a:r>
              <a:rPr lang="en-US" dirty="0"/>
              <a:t>What are two fundamental models of </a:t>
            </a:r>
            <a:r>
              <a:rPr lang="en-US" dirty="0" err="1"/>
              <a:t>interprocess</a:t>
            </a:r>
            <a:r>
              <a:rPr lang="en-US" dirty="0"/>
              <a:t> communication?</a:t>
            </a:r>
          </a:p>
          <a:p>
            <a:endParaRPr lang="en-US" dirty="0"/>
          </a:p>
          <a:p>
            <a:r>
              <a:rPr lang="en-US" dirty="0"/>
              <a:t>What are the differences between the shared memory and message passing models?</a:t>
            </a:r>
          </a:p>
          <a:p>
            <a:endParaRPr lang="en-US" dirty="0"/>
          </a:p>
        </p:txBody>
      </p:sp>
      <p:pic>
        <p:nvPicPr>
          <p:cNvPr id="3" name="Picture 2"/>
          <p:cNvPicPr>
            <a:picLocks noChangeAspect="1"/>
          </p:cNvPicPr>
          <p:nvPr/>
        </p:nvPicPr>
        <p:blipFill>
          <a:blip r:embed="rId3"/>
          <a:stretch>
            <a:fillRect/>
          </a:stretch>
        </p:blipFill>
        <p:spPr>
          <a:xfrm>
            <a:off x="838200" y="3613298"/>
            <a:ext cx="1873102" cy="1873102"/>
          </a:xfrm>
          <a:prstGeom prst="rect">
            <a:avLst/>
          </a:prstGeom>
        </p:spPr>
      </p:pic>
      <p:pic>
        <p:nvPicPr>
          <p:cNvPr id="4" name="Picture 3"/>
          <p:cNvPicPr>
            <a:picLocks noChangeAspect="1"/>
          </p:cNvPicPr>
          <p:nvPr/>
        </p:nvPicPr>
        <p:blipFill>
          <a:blip r:embed="rId4"/>
          <a:stretch>
            <a:fillRect/>
          </a:stretch>
        </p:blipFill>
        <p:spPr>
          <a:xfrm>
            <a:off x="853194" y="1146101"/>
            <a:ext cx="1966206" cy="15970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F550-CBE7-4C31-AE46-617C658D385B}"/>
              </a:ext>
            </a:extLst>
          </p:cNvPr>
          <p:cNvSpPr txBox="1">
            <a:spLocks/>
          </p:cNvSpPr>
          <p:nvPr/>
        </p:nvSpPr>
        <p:spPr>
          <a:xfrm>
            <a:off x="3797300" y="6058524"/>
            <a:ext cx="8229600" cy="582954"/>
          </a:xfrm>
          <a:prstGeom prst="rect">
            <a:avLst/>
          </a:prstGeom>
        </p:spPr>
        <p:txBody>
          <a:bodyPr>
            <a:normAutofit/>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2800" b="0" kern="0" dirty="0"/>
              <a:t>External View of the Process Manager</a:t>
            </a:r>
          </a:p>
        </p:txBody>
      </p:sp>
      <p:pic>
        <p:nvPicPr>
          <p:cNvPr id="3" name="Picture 2">
            <a:extLst>
              <a:ext uri="{FF2B5EF4-FFF2-40B4-BE49-F238E27FC236}">
                <a16:creationId xmlns:a16="http://schemas.microsoft.com/office/drawing/2014/main" id="{DFBD57B1-4BF8-4FE9-9940-FA351E26312B}"/>
              </a:ext>
            </a:extLst>
          </p:cNvPr>
          <p:cNvPicPr>
            <a:picLocks noChangeAspect="1"/>
          </p:cNvPicPr>
          <p:nvPr/>
        </p:nvPicPr>
        <p:blipFill>
          <a:blip r:embed="rId2"/>
          <a:stretch>
            <a:fillRect/>
          </a:stretch>
        </p:blipFill>
        <p:spPr>
          <a:xfrm>
            <a:off x="4800600" y="1676400"/>
            <a:ext cx="7315200" cy="4441288"/>
          </a:xfrm>
          <a:prstGeom prst="rect">
            <a:avLst/>
          </a:prstGeom>
        </p:spPr>
      </p:pic>
      <p:sp>
        <p:nvSpPr>
          <p:cNvPr id="5" name="Rectangle 3">
            <a:extLst>
              <a:ext uri="{FF2B5EF4-FFF2-40B4-BE49-F238E27FC236}">
                <a16:creationId xmlns:a16="http://schemas.microsoft.com/office/drawing/2014/main" id="{2E524478-568F-4B01-9734-C22C3D9B5463}"/>
              </a:ext>
            </a:extLst>
          </p:cNvPr>
          <p:cNvSpPr txBox="1">
            <a:spLocks noChangeArrowheads="1"/>
          </p:cNvSpPr>
          <p:nvPr/>
        </p:nvSpPr>
        <p:spPr>
          <a:xfrm>
            <a:off x="393700" y="152400"/>
            <a:ext cx="11582399" cy="34349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b="0" dirty="0">
                <a:solidFill>
                  <a:srgbClr val="FF0000"/>
                </a:solidFill>
                <a:latin typeface="Calibri" panose="020F0502020204030204" pitchFamily="34" charset="0"/>
                <a:ea typeface="MS PGothic" charset="0"/>
                <a:cs typeface="Calibri" panose="020F0502020204030204" pitchFamily="34" charset="0"/>
              </a:rPr>
              <a:t>Exercise 1 (</a:t>
            </a:r>
            <a:r>
              <a:rPr lang="en-US" b="0" dirty="0" err="1">
                <a:solidFill>
                  <a:srgbClr val="FF0000"/>
                </a:solidFill>
                <a:latin typeface="Calibri" panose="020F0502020204030204" pitchFamily="34" charset="0"/>
                <a:ea typeface="MS PGothic" charset="0"/>
                <a:cs typeface="Calibri" panose="020F0502020204030204" pitchFamily="34" charset="0"/>
              </a:rPr>
              <a:t>Plickers</a:t>
            </a:r>
            <a:r>
              <a:rPr lang="en-US" b="0" dirty="0">
                <a:solidFill>
                  <a:srgbClr val="FF0000"/>
                </a:solidFill>
                <a:latin typeface="Calibri" panose="020F0502020204030204" pitchFamily="34" charset="0"/>
                <a:ea typeface="MS PGothic" charset="0"/>
                <a:cs typeface="Calibri" panose="020F0502020204030204" pitchFamily="34" charset="0"/>
              </a:rPr>
              <a:t>): </a:t>
            </a:r>
            <a:r>
              <a:rPr lang="en-US" b="0" dirty="0">
                <a:latin typeface="Calibri" panose="020F0502020204030204" pitchFamily="34" charset="0"/>
                <a:cs typeface="Calibri" panose="020F0502020204030204" pitchFamily="34" charset="0"/>
              </a:rPr>
              <a:t>Which one of the following is not a basic component in Microkernel? (30 seconds)</a:t>
            </a:r>
          </a:p>
          <a:p>
            <a:pPr marL="514350" lvl="0" indent="-514350">
              <a:buFont typeface="+mj-lt"/>
              <a:buAutoNum type="alphaUcPeriod"/>
            </a:pPr>
            <a:r>
              <a:rPr lang="en-US" b="0" dirty="0">
                <a:latin typeface="Calibri" panose="020F0502020204030204" pitchFamily="34" charset="0"/>
                <a:cs typeface="Calibri" panose="020F0502020204030204" pitchFamily="34" charset="0"/>
              </a:rPr>
              <a:t>Process manager</a:t>
            </a:r>
          </a:p>
          <a:p>
            <a:pPr marL="514350" lvl="0" indent="-514350">
              <a:buFont typeface="+mj-lt"/>
              <a:buAutoNum type="alphaUcPeriod"/>
            </a:pPr>
            <a:r>
              <a:rPr lang="en-US" b="0" dirty="0">
                <a:latin typeface="Calibri" panose="020F0502020204030204" pitchFamily="34" charset="0"/>
                <a:cs typeface="Calibri" panose="020F0502020204030204" pitchFamily="34" charset="0"/>
              </a:rPr>
              <a:t>Memory manager</a:t>
            </a:r>
          </a:p>
          <a:p>
            <a:pPr marL="514350" lvl="0" indent="-514350">
              <a:buFont typeface="+mj-lt"/>
              <a:buAutoNum type="alphaUcPeriod"/>
            </a:pPr>
            <a:r>
              <a:rPr lang="en-US" b="0" dirty="0">
                <a:latin typeface="Calibri" panose="020F0502020204030204" pitchFamily="34" charset="0"/>
                <a:cs typeface="Calibri" panose="020F0502020204030204" pitchFamily="34" charset="0"/>
              </a:rPr>
              <a:t>IPC: inter-process communications</a:t>
            </a:r>
          </a:p>
          <a:p>
            <a:pPr marL="514350" lvl="0" indent="-514350">
              <a:buFont typeface="+mj-lt"/>
              <a:buAutoNum type="alphaUcPeriod"/>
            </a:pPr>
            <a:r>
              <a:rPr lang="en-US" b="0" dirty="0">
                <a:latin typeface="Calibri" panose="020F0502020204030204" pitchFamily="34" charset="0"/>
                <a:cs typeface="Calibri" panose="020F0502020204030204" pitchFamily="34" charset="0"/>
              </a:rPr>
              <a:t>File manager</a:t>
            </a:r>
          </a:p>
          <a:p>
            <a:pPr marL="0" indent="0" fontAlgn="auto">
              <a:spcAft>
                <a:spcPts val="0"/>
              </a:spcAft>
              <a:buNone/>
            </a:pPr>
            <a:endParaRPr lang="en-US" b="0" dirty="0">
              <a:latin typeface="Calibri" panose="020F0502020204030204" pitchFamily="34" charset="0"/>
              <a:cs typeface="Calibri" panose="020F0502020204030204" pitchFamily="34" charset="0"/>
            </a:endParaRPr>
          </a:p>
          <a:p>
            <a:pPr marL="0" indent="0" fontAlgn="auto">
              <a:spcAft>
                <a:spcPts val="0"/>
              </a:spcAft>
              <a:buNone/>
            </a:pPr>
            <a:endParaRPr lang="en-US" dirty="0"/>
          </a:p>
          <a:p>
            <a:pPr marL="0" indent="0" fontAlgn="auto">
              <a:spcAft>
                <a:spcPts val="0"/>
              </a:spcAft>
              <a:buNone/>
            </a:pPr>
            <a:endParaRPr lang="en-US" dirty="0">
              <a:ea typeface="MS PGothic" charset="0"/>
            </a:endParaRPr>
          </a:p>
        </p:txBody>
      </p:sp>
    </p:spTree>
    <p:extLst>
      <p:ext uri="{BB962C8B-B14F-4D97-AF65-F5344CB8AC3E}">
        <p14:creationId xmlns:p14="http://schemas.microsoft.com/office/powerpoint/2010/main" val="394904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C037BF5-749F-469F-A16D-A89B5BDC969A}"/>
              </a:ext>
            </a:extLst>
          </p:cNvPr>
          <p:cNvSpPr txBox="1">
            <a:spLocks/>
          </p:cNvSpPr>
          <p:nvPr/>
        </p:nvSpPr>
        <p:spPr>
          <a:xfrm>
            <a:off x="1295400" y="2819400"/>
            <a:ext cx="9525000" cy="3200400"/>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a:lstStyle>
          <a:p>
            <a:pPr marL="514350" indent="-514350">
              <a:buFont typeface="+mj-lt"/>
              <a:buAutoNum type="alphaUcPeriod"/>
            </a:pPr>
            <a:r>
              <a:rPr lang="en-US" b="0" kern="0" dirty="0"/>
              <a:t>To improve CPU utilization </a:t>
            </a:r>
          </a:p>
          <a:p>
            <a:pPr marL="514350" indent="-514350">
              <a:buFont typeface="+mj-lt"/>
              <a:buAutoNum type="alphaUcPeriod"/>
            </a:pPr>
            <a:r>
              <a:rPr lang="en-US" b="0" kern="0" dirty="0"/>
              <a:t>To switch a processor among multiple processes </a:t>
            </a:r>
          </a:p>
          <a:p>
            <a:pPr marL="514350" indent="-514350">
              <a:buFont typeface="+mj-lt"/>
              <a:buAutoNum type="alphaUcPeriod"/>
            </a:pPr>
            <a:r>
              <a:rPr lang="en-US" b="0" kern="0" dirty="0"/>
              <a:t>To allocate memory resources to processes</a:t>
            </a:r>
          </a:p>
          <a:p>
            <a:pPr marL="514350" indent="-514350">
              <a:buFont typeface="+mj-lt"/>
              <a:buAutoNum type="alphaUcPeriod"/>
            </a:pPr>
            <a:r>
              <a:rPr lang="en-US" b="0" kern="0" dirty="0"/>
              <a:t>To use processor more efficiently </a:t>
            </a:r>
          </a:p>
          <a:p>
            <a:endParaRPr lang="en-US" b="0" kern="0" dirty="0"/>
          </a:p>
        </p:txBody>
      </p:sp>
      <p:sp>
        <p:nvSpPr>
          <p:cNvPr id="3" name="Rectangle 3">
            <a:extLst>
              <a:ext uri="{FF2B5EF4-FFF2-40B4-BE49-F238E27FC236}">
                <a16:creationId xmlns:a16="http://schemas.microsoft.com/office/drawing/2014/main" id="{D58ED17B-1350-4A8B-850A-589FBEEB4FB8}"/>
              </a:ext>
            </a:extLst>
          </p:cNvPr>
          <p:cNvSpPr txBox="1">
            <a:spLocks noChangeArrowheads="1"/>
          </p:cNvSpPr>
          <p:nvPr/>
        </p:nvSpPr>
        <p:spPr>
          <a:xfrm>
            <a:off x="990600" y="474661"/>
            <a:ext cx="10439399" cy="21923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b="0" dirty="0">
                <a:solidFill>
                  <a:srgbClr val="FF0000"/>
                </a:solidFill>
                <a:latin typeface="Calibri" panose="020F0502020204030204" pitchFamily="34" charset="0"/>
                <a:ea typeface="MS PGothic" charset="0"/>
                <a:cs typeface="Calibri" panose="020F0502020204030204" pitchFamily="34" charset="0"/>
              </a:rPr>
              <a:t>Exercise 2: </a:t>
            </a:r>
            <a:r>
              <a:rPr lang="en-US" b="0" dirty="0">
                <a:solidFill>
                  <a:srgbClr val="FF0000"/>
                </a:solidFill>
                <a:latin typeface="Calibri" panose="020F0502020204030204" pitchFamily="34" charset="0"/>
                <a:cs typeface="Calibri" panose="020F0502020204030204" pitchFamily="34" charset="0"/>
              </a:rPr>
              <a:t>(</a:t>
            </a:r>
            <a:r>
              <a:rPr lang="en-US" b="0" dirty="0" err="1">
                <a:solidFill>
                  <a:srgbClr val="FF0000"/>
                </a:solidFill>
                <a:latin typeface="Calibri" panose="020F0502020204030204" pitchFamily="34" charset="0"/>
                <a:cs typeface="Calibri" panose="020F0502020204030204" pitchFamily="34" charset="0"/>
              </a:rPr>
              <a:t>Menti</a:t>
            </a:r>
            <a:r>
              <a:rPr lang="en-US" b="0" dirty="0">
                <a:solidFill>
                  <a:srgbClr val="FF0000"/>
                </a:solidFill>
                <a:latin typeface="Calibri" panose="020F0502020204030204" pitchFamily="34" charset="0"/>
                <a:cs typeface="Calibri" panose="020F0502020204030204" pitchFamily="34" charset="0"/>
              </a:rPr>
              <a:t>): </a:t>
            </a:r>
            <a:r>
              <a:rPr lang="en-US" b="0" dirty="0">
                <a:latin typeface="Calibri" panose="020F0502020204030204" pitchFamily="34" charset="0"/>
                <a:cs typeface="Calibri" panose="020F0502020204030204" pitchFamily="34" charset="0"/>
              </a:rPr>
              <a:t>Which one of the following items is not a design goal of a process manager? </a:t>
            </a:r>
            <a:r>
              <a:rPr lang="en-US" b="0" dirty="0">
                <a:solidFill>
                  <a:srgbClr val="FF0000"/>
                </a:solidFill>
                <a:latin typeface="Calibri" panose="020F0502020204030204" pitchFamily="34" charset="0"/>
                <a:cs typeface="Calibri" panose="020F0502020204030204" pitchFamily="34" charset="0"/>
              </a:rPr>
              <a:t>Hint:</a:t>
            </a:r>
            <a:r>
              <a:rPr lang="en-US" b="0" dirty="0">
                <a:latin typeface="Calibri" panose="020F0502020204030204" pitchFamily="34" charset="0"/>
                <a:cs typeface="Calibri" panose="020F0502020204030204" pitchFamily="34" charset="0"/>
              </a:rPr>
              <a:t> You should focus on OS management of application execution. </a:t>
            </a:r>
            <a:r>
              <a:rPr lang="en-US" b="0" dirty="0">
                <a:latin typeface="Calibri" panose="020F0502020204030204" pitchFamily="34" charset="0"/>
                <a:ea typeface="MS PGothic" charset="0"/>
                <a:cs typeface="Calibri" panose="020F0502020204030204" pitchFamily="34" charset="0"/>
              </a:rPr>
              <a:t> </a:t>
            </a:r>
          </a:p>
        </p:txBody>
      </p:sp>
    </p:spTree>
    <p:extLst>
      <p:ext uri="{BB962C8B-B14F-4D97-AF65-F5344CB8AC3E}">
        <p14:creationId xmlns:p14="http://schemas.microsoft.com/office/powerpoint/2010/main" val="186235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5181600"/>
          </a:xfrm>
        </p:spPr>
        <p:txBody>
          <a:bodyPr/>
          <a:lstStyle/>
          <a:p>
            <a:pPr marL="0" indent="0">
              <a:buNone/>
            </a:pPr>
            <a:r>
              <a:rPr lang="en-US" sz="3600" dirty="0">
                <a:solidFill>
                  <a:srgbClr val="FF0000"/>
                </a:solidFill>
                <a:ea typeface="MS PGothic" charset="0"/>
              </a:rPr>
              <a:t>Exercise  3 (</a:t>
            </a:r>
            <a:r>
              <a:rPr lang="en-US" sz="3600" dirty="0" err="1">
                <a:solidFill>
                  <a:srgbClr val="FF0000"/>
                </a:solidFill>
                <a:ea typeface="MS PGothic" charset="0"/>
              </a:rPr>
              <a:t>Menti</a:t>
            </a:r>
            <a:r>
              <a:rPr lang="en-US" sz="3600" dirty="0">
                <a:solidFill>
                  <a:srgbClr val="FF0000"/>
                </a:solidFill>
                <a:ea typeface="MS PGothic" charset="0"/>
              </a:rPr>
              <a:t>): </a:t>
            </a:r>
            <a:r>
              <a:rPr lang="en-US" sz="3600" dirty="0">
                <a:ea typeface="MS PGothic" charset="0"/>
              </a:rPr>
              <a:t>The context-switch time is OS overhead. The context-switch overhead depends on the following factors except. (30 Seconds) </a:t>
            </a:r>
          </a:p>
          <a:p>
            <a:endParaRPr lang="en-US" sz="3600" dirty="0">
              <a:ea typeface="MS PGothic" charset="0"/>
            </a:endParaRPr>
          </a:p>
          <a:p>
            <a:pPr marL="0" indent="0">
              <a:buNone/>
            </a:pPr>
            <a:r>
              <a:rPr lang="en-US" sz="3600" dirty="0">
                <a:ea typeface="MS PGothic" charset="0"/>
              </a:rPr>
              <a:t>A. The complexity of the OS and PCB       </a:t>
            </a:r>
          </a:p>
          <a:p>
            <a:pPr marL="0" indent="0">
              <a:buNone/>
            </a:pPr>
            <a:r>
              <a:rPr lang="en-US" sz="3600" dirty="0">
                <a:ea typeface="MS PGothic" charset="0"/>
              </a:rPr>
              <a:t>B. Open source operating systems</a:t>
            </a:r>
          </a:p>
          <a:p>
            <a:pPr marL="0" indent="0">
              <a:buNone/>
            </a:pPr>
            <a:r>
              <a:rPr lang="en-US" sz="3600" dirty="0">
                <a:ea typeface="MS PGothic" charset="0"/>
              </a:rPr>
              <a:t>C. Multiple sets of registers per CPU        </a:t>
            </a:r>
          </a:p>
          <a:p>
            <a:pPr marL="0" indent="0">
              <a:buNone/>
            </a:pPr>
            <a:r>
              <a:rPr lang="en-US" sz="3600" dirty="0">
                <a:ea typeface="MS PGothic" charset="0"/>
              </a:rPr>
              <a:t>D. Multiple contexts loaded at once.</a:t>
            </a:r>
            <a:endParaRPr lang="en-US" sz="3600" dirty="0"/>
          </a:p>
        </p:txBody>
      </p:sp>
    </p:spTree>
    <p:extLst>
      <p:ext uri="{BB962C8B-B14F-4D97-AF65-F5344CB8AC3E}">
        <p14:creationId xmlns:p14="http://schemas.microsoft.com/office/powerpoint/2010/main" val="223670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insect on a white background&#10;&#10;Description generated with very high confidence">
            <a:extLst>
              <a:ext uri="{FF2B5EF4-FFF2-40B4-BE49-F238E27FC236}">
                <a16:creationId xmlns:a16="http://schemas.microsoft.com/office/drawing/2014/main" id="{1012418C-BE7D-4B22-9D07-658B6C3FD534}"/>
              </a:ext>
            </a:extLst>
          </p:cNvPr>
          <p:cNvPicPr>
            <a:picLocks noChangeAspect="1"/>
          </p:cNvPicPr>
          <p:nvPr/>
        </p:nvPicPr>
        <p:blipFill>
          <a:blip r:embed="rId2"/>
          <a:stretch>
            <a:fillRect/>
          </a:stretch>
        </p:blipFill>
        <p:spPr>
          <a:xfrm>
            <a:off x="6355773" y="2794522"/>
            <a:ext cx="5524500" cy="3505200"/>
          </a:xfrm>
          <a:prstGeom prst="rect">
            <a:avLst/>
          </a:prstGeom>
        </p:spPr>
      </p:pic>
      <p:sp>
        <p:nvSpPr>
          <p:cNvPr id="41986" name="Rectangle 2">
            <a:extLst>
              <a:ext uri="{FF2B5EF4-FFF2-40B4-BE49-F238E27FC236}">
                <a16:creationId xmlns:a16="http://schemas.microsoft.com/office/drawing/2014/main" id="{45E8188F-09D6-4816-9256-A7E5B3EFE8B5}"/>
              </a:ext>
            </a:extLst>
          </p:cNvPr>
          <p:cNvSpPr>
            <a:spLocks noGrp="1" noChangeArrowheads="1"/>
          </p:cNvSpPr>
          <p:nvPr>
            <p:ph type="title"/>
          </p:nvPr>
        </p:nvSpPr>
        <p:spPr>
          <a:xfrm>
            <a:off x="304800" y="152400"/>
            <a:ext cx="11582400" cy="1447800"/>
          </a:xfrm>
        </p:spPr>
        <p:txBody>
          <a:bodyPr/>
          <a:lstStyle/>
          <a:p>
            <a:r>
              <a:rPr lang="en-US" altLang="en-US" dirty="0"/>
              <a:t>Cooperating Processes</a:t>
            </a:r>
          </a:p>
        </p:txBody>
      </p:sp>
      <p:sp>
        <p:nvSpPr>
          <p:cNvPr id="41987" name="Rectangle 3">
            <a:extLst>
              <a:ext uri="{FF2B5EF4-FFF2-40B4-BE49-F238E27FC236}">
                <a16:creationId xmlns:a16="http://schemas.microsoft.com/office/drawing/2014/main" id="{1BC56777-D843-4172-84A6-BE3E42B19358}"/>
              </a:ext>
            </a:extLst>
          </p:cNvPr>
          <p:cNvSpPr>
            <a:spLocks noGrp="1" noChangeArrowheads="1"/>
          </p:cNvSpPr>
          <p:nvPr>
            <p:ph type="body" idx="1"/>
          </p:nvPr>
        </p:nvSpPr>
        <p:spPr>
          <a:xfrm>
            <a:off x="666750" y="1524000"/>
            <a:ext cx="5334000" cy="1981200"/>
          </a:xfrm>
        </p:spPr>
        <p:txBody>
          <a:bodyPr/>
          <a:lstStyle/>
          <a:p>
            <a:pPr marL="0" indent="0">
              <a:buNone/>
            </a:pPr>
            <a:r>
              <a:rPr lang="en-US" altLang="en-US" b="1" dirty="0">
                <a:solidFill>
                  <a:srgbClr val="FF0000"/>
                </a:solidFill>
              </a:rPr>
              <a:t>Independent</a:t>
            </a:r>
            <a:r>
              <a:rPr lang="en-US" altLang="en-US" dirty="0"/>
              <a:t> process cannot affect or be affected by the execution of another process</a:t>
            </a:r>
          </a:p>
          <a:p>
            <a:endParaRPr lang="en-US" altLang="en-US" dirty="0"/>
          </a:p>
        </p:txBody>
      </p:sp>
      <p:sp>
        <p:nvSpPr>
          <p:cNvPr id="3" name="Rectangle 2">
            <a:extLst>
              <a:ext uri="{FF2B5EF4-FFF2-40B4-BE49-F238E27FC236}">
                <a16:creationId xmlns:a16="http://schemas.microsoft.com/office/drawing/2014/main" id="{E9B663B6-0898-4054-8126-47E0AE1C3EE0}"/>
              </a:ext>
            </a:extLst>
          </p:cNvPr>
          <p:cNvSpPr/>
          <p:nvPr/>
        </p:nvSpPr>
        <p:spPr>
          <a:xfrm>
            <a:off x="6399069" y="1524000"/>
            <a:ext cx="5137265" cy="1569660"/>
          </a:xfrm>
          <a:prstGeom prst="rect">
            <a:avLst/>
          </a:prstGeom>
        </p:spPr>
        <p:txBody>
          <a:bodyPr wrap="square">
            <a:spAutoFit/>
          </a:bodyPr>
          <a:lstStyle/>
          <a:p>
            <a:pPr algn="l"/>
            <a:r>
              <a:rPr lang="en-US" sz="3200" dirty="0">
                <a:solidFill>
                  <a:srgbClr val="FF0000"/>
                </a:solidFill>
                <a:latin typeface="Calibri" charset="0"/>
                <a:cs typeface="Calibri" charset="0"/>
              </a:rPr>
              <a:t>Cooperating process </a:t>
            </a:r>
            <a:r>
              <a:rPr lang="en-US" sz="3200" b="0" dirty="0">
                <a:latin typeface="Calibri" charset="0"/>
                <a:cs typeface="Calibri" charset="0"/>
              </a:rPr>
              <a:t>can affect or be affected by the execution of another process</a:t>
            </a:r>
          </a:p>
        </p:txBody>
      </p:sp>
      <p:pic>
        <p:nvPicPr>
          <p:cNvPr id="7" name="Picture 6" descr="A insect on the ground&#10;&#10;Description generated with very high confidence">
            <a:extLst>
              <a:ext uri="{FF2B5EF4-FFF2-40B4-BE49-F238E27FC236}">
                <a16:creationId xmlns:a16="http://schemas.microsoft.com/office/drawing/2014/main" id="{143315C8-DFB4-4EED-8D85-51D188E429DD}"/>
              </a:ext>
            </a:extLst>
          </p:cNvPr>
          <p:cNvPicPr>
            <a:picLocks noChangeAspect="1"/>
          </p:cNvPicPr>
          <p:nvPr/>
        </p:nvPicPr>
        <p:blipFill>
          <a:blip r:embed="rId3"/>
          <a:stretch>
            <a:fillRect/>
          </a:stretch>
        </p:blipFill>
        <p:spPr>
          <a:xfrm>
            <a:off x="1275374" y="3172153"/>
            <a:ext cx="3906226" cy="2466647"/>
          </a:xfrm>
          <a:prstGeom prst="rect">
            <a:avLst/>
          </a:prstGeom>
        </p:spPr>
      </p:pic>
    </p:spTree>
    <p:extLst>
      <p:ext uri="{BB962C8B-B14F-4D97-AF65-F5344CB8AC3E}">
        <p14:creationId xmlns:p14="http://schemas.microsoft.com/office/powerpoint/2010/main" val="324775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5E8188F-09D6-4816-9256-A7E5B3EFE8B5}"/>
              </a:ext>
            </a:extLst>
          </p:cNvPr>
          <p:cNvSpPr>
            <a:spLocks noGrp="1" noChangeArrowheads="1"/>
          </p:cNvSpPr>
          <p:nvPr>
            <p:ph type="title"/>
          </p:nvPr>
        </p:nvSpPr>
        <p:spPr>
          <a:xfrm>
            <a:off x="990600" y="152400"/>
            <a:ext cx="10896600" cy="1600200"/>
          </a:xfrm>
        </p:spPr>
        <p:txBody>
          <a:bodyPr/>
          <a:lstStyle/>
          <a:p>
            <a:pPr algn="l"/>
            <a:r>
              <a:rPr lang="en-US" b="0" dirty="0">
                <a:solidFill>
                  <a:srgbClr val="FF0000"/>
                </a:solidFill>
                <a:ea typeface="MS PGothic" charset="0"/>
              </a:rPr>
              <a:t>Exercise  4. </a:t>
            </a:r>
            <a:r>
              <a:rPr lang="en-US" b="0" dirty="0">
                <a:solidFill>
                  <a:schemeClr val="tx1"/>
                </a:solidFill>
                <a:ea typeface="MS PGothic" charset="0"/>
              </a:rPr>
              <a:t>What are advantages of process </a:t>
            </a:r>
            <a:r>
              <a:rPr lang="en-US" altLang="en-US" b="0" dirty="0"/>
              <a:t>cooperation?</a:t>
            </a:r>
          </a:p>
        </p:txBody>
      </p:sp>
      <p:sp>
        <p:nvSpPr>
          <p:cNvPr id="41987" name="Rectangle 3">
            <a:extLst>
              <a:ext uri="{FF2B5EF4-FFF2-40B4-BE49-F238E27FC236}">
                <a16:creationId xmlns:a16="http://schemas.microsoft.com/office/drawing/2014/main" id="{1BC56777-D843-4172-84A6-BE3E42B19358}"/>
              </a:ext>
            </a:extLst>
          </p:cNvPr>
          <p:cNvSpPr>
            <a:spLocks noGrp="1" noChangeArrowheads="1"/>
          </p:cNvSpPr>
          <p:nvPr>
            <p:ph type="body" idx="1"/>
          </p:nvPr>
        </p:nvSpPr>
        <p:spPr>
          <a:xfrm>
            <a:off x="2514600" y="2057400"/>
            <a:ext cx="4114800" cy="3276600"/>
          </a:xfrm>
        </p:spPr>
        <p:txBody>
          <a:bodyPr/>
          <a:lstStyle/>
          <a:p>
            <a:pPr marL="0" indent="0">
              <a:buNone/>
            </a:pPr>
            <a:r>
              <a:rPr lang="en-US" altLang="en-US" dirty="0"/>
              <a:t>Information sharing </a:t>
            </a:r>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Computation speed-up</a:t>
            </a:r>
          </a:p>
          <a:p>
            <a:pPr marL="0" indent="0">
              <a:buNone/>
            </a:pPr>
            <a:endParaRPr lang="en-US" altLang="en-US" dirty="0"/>
          </a:p>
        </p:txBody>
      </p:sp>
      <p:grpSp>
        <p:nvGrpSpPr>
          <p:cNvPr id="12" name="Group 11">
            <a:extLst>
              <a:ext uri="{FF2B5EF4-FFF2-40B4-BE49-F238E27FC236}">
                <a16:creationId xmlns:a16="http://schemas.microsoft.com/office/drawing/2014/main" id="{6D09AC5E-CF64-47C1-B64E-CFA6DE20FFF0}"/>
              </a:ext>
            </a:extLst>
          </p:cNvPr>
          <p:cNvGrpSpPr/>
          <p:nvPr/>
        </p:nvGrpSpPr>
        <p:grpSpPr>
          <a:xfrm>
            <a:off x="457200" y="1524000"/>
            <a:ext cx="2057400" cy="3994484"/>
            <a:chOff x="457200" y="1524000"/>
            <a:chExt cx="2057400" cy="3994484"/>
          </a:xfrm>
        </p:grpSpPr>
        <p:pic>
          <p:nvPicPr>
            <p:cNvPr id="3" name="Picture 2" descr="A close up of a logo&#10;&#10;Description generated with very high confidence">
              <a:extLst>
                <a:ext uri="{FF2B5EF4-FFF2-40B4-BE49-F238E27FC236}">
                  <a16:creationId xmlns:a16="http://schemas.microsoft.com/office/drawing/2014/main" id="{C80B5938-F54E-4F84-9303-77366CC00EDF}"/>
                </a:ext>
              </a:extLst>
            </p:cNvPr>
            <p:cNvPicPr>
              <a:picLocks noChangeAspect="1"/>
            </p:cNvPicPr>
            <p:nvPr/>
          </p:nvPicPr>
          <p:blipFill>
            <a:blip r:embed="rId2"/>
            <a:stretch>
              <a:fillRect/>
            </a:stretch>
          </p:blipFill>
          <p:spPr>
            <a:xfrm>
              <a:off x="476250" y="1524000"/>
              <a:ext cx="1981200" cy="1981200"/>
            </a:xfrm>
            <a:prstGeom prst="rect">
              <a:avLst/>
            </a:prstGeom>
          </p:spPr>
        </p:pic>
        <p:pic>
          <p:nvPicPr>
            <p:cNvPr id="5" name="Picture 4" descr="A black sign with white letters&#10;&#10;Description generated with high confidence">
              <a:extLst>
                <a:ext uri="{FF2B5EF4-FFF2-40B4-BE49-F238E27FC236}">
                  <a16:creationId xmlns:a16="http://schemas.microsoft.com/office/drawing/2014/main" id="{FF1EEED2-A6D1-43C3-A65F-D9BC469ACCF2}"/>
                </a:ext>
              </a:extLst>
            </p:cNvPr>
            <p:cNvPicPr>
              <a:picLocks noChangeAspect="1"/>
            </p:cNvPicPr>
            <p:nvPr/>
          </p:nvPicPr>
          <p:blipFill>
            <a:blip r:embed="rId3"/>
            <a:stretch>
              <a:fillRect/>
            </a:stretch>
          </p:blipFill>
          <p:spPr>
            <a:xfrm>
              <a:off x="457200" y="3461084"/>
              <a:ext cx="2057400" cy="2057400"/>
            </a:xfrm>
            <a:prstGeom prst="rect">
              <a:avLst/>
            </a:prstGeom>
          </p:spPr>
        </p:pic>
      </p:grpSp>
      <p:grpSp>
        <p:nvGrpSpPr>
          <p:cNvPr id="11" name="Group 10">
            <a:extLst>
              <a:ext uri="{FF2B5EF4-FFF2-40B4-BE49-F238E27FC236}">
                <a16:creationId xmlns:a16="http://schemas.microsoft.com/office/drawing/2014/main" id="{6BF3909D-DB0B-48DC-939D-4DB50260DD67}"/>
              </a:ext>
            </a:extLst>
          </p:cNvPr>
          <p:cNvGrpSpPr/>
          <p:nvPr/>
        </p:nvGrpSpPr>
        <p:grpSpPr>
          <a:xfrm>
            <a:off x="6810375" y="1524000"/>
            <a:ext cx="4905375" cy="3962400"/>
            <a:chOff x="6810375" y="1524000"/>
            <a:chExt cx="4905375" cy="3962400"/>
          </a:xfrm>
        </p:grpSpPr>
        <p:sp>
          <p:nvSpPr>
            <p:cNvPr id="6" name="Rectangle 3">
              <a:extLst>
                <a:ext uri="{FF2B5EF4-FFF2-40B4-BE49-F238E27FC236}">
                  <a16:creationId xmlns:a16="http://schemas.microsoft.com/office/drawing/2014/main" id="{E988CA17-4C5C-4A57-804C-411F00E9835A}"/>
                </a:ext>
              </a:extLst>
            </p:cNvPr>
            <p:cNvSpPr txBox="1">
              <a:spLocks noChangeArrowheads="1"/>
            </p:cNvSpPr>
            <p:nvPr/>
          </p:nvSpPr>
          <p:spPr bwMode="auto">
            <a:xfrm>
              <a:off x="9048750" y="2057400"/>
              <a:ext cx="2667000" cy="3124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a:lstStyle>
            <a:p>
              <a:pPr marL="0" indent="0">
                <a:buFontTx/>
                <a:buNone/>
              </a:pPr>
              <a:r>
                <a:rPr lang="en-US" altLang="en-US" b="0" kern="0" dirty="0"/>
                <a:t>Modularity</a:t>
              </a:r>
            </a:p>
            <a:p>
              <a:pPr marL="0" indent="0">
                <a:buFontTx/>
                <a:buNone/>
              </a:pPr>
              <a:endParaRPr lang="en-US" altLang="en-US" b="0" kern="0" dirty="0"/>
            </a:p>
            <a:p>
              <a:pPr marL="0" indent="0">
                <a:buFontTx/>
                <a:buNone/>
              </a:pPr>
              <a:endParaRPr lang="en-US" altLang="en-US" b="0" kern="0" dirty="0"/>
            </a:p>
            <a:p>
              <a:pPr marL="0" indent="0">
                <a:buFontTx/>
                <a:buNone/>
              </a:pPr>
              <a:endParaRPr lang="en-US" altLang="en-US" b="0" kern="0" dirty="0"/>
            </a:p>
            <a:p>
              <a:pPr marL="0" indent="0">
                <a:buFontTx/>
                <a:buNone/>
              </a:pPr>
              <a:r>
                <a:rPr lang="en-US" altLang="en-US" b="0" kern="0" dirty="0"/>
                <a:t>Convenience</a:t>
              </a:r>
            </a:p>
          </p:txBody>
        </p:sp>
        <p:pic>
          <p:nvPicPr>
            <p:cNvPr id="8" name="Picture 7">
              <a:extLst>
                <a:ext uri="{FF2B5EF4-FFF2-40B4-BE49-F238E27FC236}">
                  <a16:creationId xmlns:a16="http://schemas.microsoft.com/office/drawing/2014/main" id="{35386235-71F1-45E5-9518-EE7F6905B814}"/>
                </a:ext>
              </a:extLst>
            </p:cNvPr>
            <p:cNvPicPr>
              <a:picLocks noChangeAspect="1"/>
            </p:cNvPicPr>
            <p:nvPr/>
          </p:nvPicPr>
          <p:blipFill>
            <a:blip r:embed="rId4"/>
            <a:stretch>
              <a:fillRect/>
            </a:stretch>
          </p:blipFill>
          <p:spPr>
            <a:xfrm>
              <a:off x="6810375" y="1524000"/>
              <a:ext cx="1981200" cy="1981200"/>
            </a:xfrm>
            <a:prstGeom prst="rect">
              <a:avLst/>
            </a:prstGeom>
          </p:spPr>
        </p:pic>
        <p:pic>
          <p:nvPicPr>
            <p:cNvPr id="10" name="Picture 9" descr="A picture containing object, clock&#10;&#10;Description generated with high confidence">
              <a:extLst>
                <a:ext uri="{FF2B5EF4-FFF2-40B4-BE49-F238E27FC236}">
                  <a16:creationId xmlns:a16="http://schemas.microsoft.com/office/drawing/2014/main" id="{07D0360D-CEA0-4B3F-B1A3-5834FD7FC422}"/>
                </a:ext>
              </a:extLst>
            </p:cNvPr>
            <p:cNvPicPr>
              <a:picLocks noChangeAspect="1"/>
            </p:cNvPicPr>
            <p:nvPr/>
          </p:nvPicPr>
          <p:blipFill>
            <a:blip r:embed="rId5"/>
            <a:stretch>
              <a:fillRect/>
            </a:stretch>
          </p:blipFill>
          <p:spPr>
            <a:xfrm>
              <a:off x="6848475" y="3505200"/>
              <a:ext cx="1981200" cy="1981200"/>
            </a:xfrm>
            <a:prstGeom prst="rect">
              <a:avLst/>
            </a:prstGeom>
          </p:spPr>
        </p:pic>
      </p:grpSp>
    </p:spTree>
    <p:extLst>
      <p:ext uri="{BB962C8B-B14F-4D97-AF65-F5344CB8AC3E}">
        <p14:creationId xmlns:p14="http://schemas.microsoft.com/office/powerpoint/2010/main" val="185933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155B4-CB1C-4C16-B696-490A8CA3C02C}"/>
              </a:ext>
            </a:extLst>
          </p:cNvPr>
          <p:cNvPicPr>
            <a:picLocks noChangeAspect="1"/>
          </p:cNvPicPr>
          <p:nvPr/>
        </p:nvPicPr>
        <p:blipFill>
          <a:blip r:embed="rId3"/>
          <a:stretch>
            <a:fillRect/>
          </a:stretch>
        </p:blipFill>
        <p:spPr>
          <a:xfrm>
            <a:off x="304800" y="958516"/>
            <a:ext cx="11582400" cy="5511769"/>
          </a:xfrm>
          <a:prstGeom prst="rect">
            <a:avLst/>
          </a:prstGeom>
        </p:spPr>
      </p:pic>
      <p:sp>
        <p:nvSpPr>
          <p:cNvPr id="3" name="Rectangle 2">
            <a:extLst>
              <a:ext uri="{FF2B5EF4-FFF2-40B4-BE49-F238E27FC236}">
                <a16:creationId xmlns:a16="http://schemas.microsoft.com/office/drawing/2014/main" id="{45F2E5B5-64AD-45D8-ADC3-0ECF96B6F16D}"/>
              </a:ext>
            </a:extLst>
          </p:cNvPr>
          <p:cNvSpPr txBox="1">
            <a:spLocks noChangeArrowheads="1"/>
          </p:cNvSpPr>
          <p:nvPr/>
        </p:nvSpPr>
        <p:spPr>
          <a:xfrm>
            <a:off x="304800" y="152400"/>
            <a:ext cx="11582400" cy="8382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b="0" dirty="0">
                <a:solidFill>
                  <a:srgbClr val="FF0000"/>
                </a:solidFill>
                <a:ea typeface="MS PGothic" charset="0"/>
              </a:rPr>
              <a:t>Exercise 5</a:t>
            </a:r>
            <a:r>
              <a:rPr lang="en-US" altLang="en-US" b="0" kern="0" dirty="0"/>
              <a:t>: Google Chrome Browser Design</a:t>
            </a:r>
          </a:p>
        </p:txBody>
      </p:sp>
      <p:sp>
        <p:nvSpPr>
          <p:cNvPr id="4" name="Title 1">
            <a:extLst>
              <a:ext uri="{FF2B5EF4-FFF2-40B4-BE49-F238E27FC236}">
                <a16:creationId xmlns:a16="http://schemas.microsoft.com/office/drawing/2014/main" id="{91F8DAB8-DA91-43E1-BF23-2106795B06D7}"/>
              </a:ext>
            </a:extLst>
          </p:cNvPr>
          <p:cNvSpPr txBox="1">
            <a:spLocks/>
          </p:cNvSpPr>
          <p:nvPr/>
        </p:nvSpPr>
        <p:spPr bwMode="auto">
          <a:xfrm>
            <a:off x="2362200" y="4866372"/>
            <a:ext cx="5715000" cy="1066800"/>
          </a:xfrm>
          <a:prstGeom prst="rect">
            <a:avLst/>
          </a:prstGeom>
          <a:solidFill>
            <a:srgbClr val="496E9C"/>
          </a:solidFill>
          <a:ln w="174625" cmpd="thinThick">
            <a:solidFill>
              <a:srgbClr val="496E9C"/>
            </a:solid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lnSpc>
                <a:spcPct val="120000"/>
              </a:lnSpc>
            </a:pPr>
            <a:r>
              <a:rPr lang="en-US" sz="2400" kern="0" dirty="0">
                <a:solidFill>
                  <a:srgbClr val="FFFFFF"/>
                </a:solidFill>
              </a:rPr>
              <a:t>What can be a potential problem if all the four tabs are running in a single process?</a:t>
            </a:r>
          </a:p>
        </p:txBody>
      </p:sp>
    </p:spTree>
    <p:extLst>
      <p:ext uri="{BB962C8B-B14F-4D97-AF65-F5344CB8AC3E}">
        <p14:creationId xmlns:p14="http://schemas.microsoft.com/office/powerpoint/2010/main" val="271346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 Crash">
            <a:hlinkClick r:id="" action="ppaction://media"/>
            <a:extLst>
              <a:ext uri="{FF2B5EF4-FFF2-40B4-BE49-F238E27FC236}">
                <a16:creationId xmlns:a16="http://schemas.microsoft.com/office/drawing/2014/main" id="{F8E0A4C3-8FE6-46A0-A848-99CF4922B7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28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3456973"/>
            <a:ext cx="10194403" cy="2590800"/>
          </a:xfrm>
        </p:spPr>
        <p:txBody>
          <a:bodyPr/>
          <a:lstStyle/>
          <a:p>
            <a:pPr marL="0" indent="0">
              <a:buNone/>
            </a:pPr>
            <a:r>
              <a:rPr lang="en-US" dirty="0"/>
              <a:t>(1) Browser: user interface, disk, network I/O.</a:t>
            </a:r>
          </a:p>
          <a:p>
            <a:pPr marL="0" indent="0">
              <a:buNone/>
            </a:pPr>
            <a:r>
              <a:rPr lang="en-US" dirty="0"/>
              <a:t>(2) Renderer: logic for rendering web pages: HTML, </a:t>
            </a:r>
            <a:r>
              <a:rPr lang="en-US" dirty="0" err="1"/>
              <a:t>Javascript</a:t>
            </a:r>
            <a:r>
              <a:rPr lang="en-US" dirty="0"/>
              <a:t>, images</a:t>
            </a:r>
          </a:p>
          <a:p>
            <a:pPr marL="0" indent="0">
              <a:buNone/>
            </a:pPr>
            <a:r>
              <a:rPr lang="en-US" dirty="0"/>
              <a:t>(3) Plug-in: e.g., Flash or QuickTime </a:t>
            </a:r>
          </a:p>
          <a:p>
            <a:pPr marL="0" indent="0">
              <a:buNone/>
            </a:pPr>
            <a:endParaRPr lang="en-US" sz="3600" dirty="0"/>
          </a:p>
        </p:txBody>
      </p:sp>
      <p:sp>
        <p:nvSpPr>
          <p:cNvPr id="7" name="Rectangle 2">
            <a:extLst>
              <a:ext uri="{FF2B5EF4-FFF2-40B4-BE49-F238E27FC236}">
                <a16:creationId xmlns:a16="http://schemas.microsoft.com/office/drawing/2014/main" id="{E883ADB6-F957-4F00-9448-0B048CEF7839}"/>
              </a:ext>
            </a:extLst>
          </p:cNvPr>
          <p:cNvSpPr>
            <a:spLocks noGrp="1" noChangeArrowheads="1"/>
          </p:cNvSpPr>
          <p:nvPr>
            <p:ph type="title"/>
          </p:nvPr>
        </p:nvSpPr>
        <p:spPr>
          <a:xfrm>
            <a:off x="990600" y="304800"/>
            <a:ext cx="10744200" cy="2971800"/>
          </a:xfrm>
        </p:spPr>
        <p:txBody>
          <a:bodyPr/>
          <a:lstStyle/>
          <a:p>
            <a:pPr algn="l"/>
            <a:r>
              <a:rPr lang="en-US" b="0" dirty="0">
                <a:solidFill>
                  <a:srgbClr val="FF0000"/>
                </a:solidFill>
                <a:ea typeface="MS PGothic" charset="0"/>
              </a:rPr>
              <a:t>Exercise  6. </a:t>
            </a:r>
            <a:r>
              <a:rPr lang="en-US" b="0" dirty="0">
                <a:solidFill>
                  <a:schemeClr val="tx1"/>
                </a:solidFill>
                <a:ea typeface="MS PGothic" charset="0"/>
              </a:rPr>
              <a:t>Can you design a </a:t>
            </a:r>
            <a:r>
              <a:rPr lang="en-US" b="0" dirty="0" err="1">
                <a:solidFill>
                  <a:schemeClr val="tx1"/>
                </a:solidFill>
                <a:ea typeface="MS PGothic" charset="0"/>
              </a:rPr>
              <a:t>multiprocess</a:t>
            </a:r>
            <a:r>
              <a:rPr lang="en-US" b="0" dirty="0">
                <a:solidFill>
                  <a:schemeClr val="tx1"/>
                </a:solidFill>
                <a:ea typeface="MS PGothic" charset="0"/>
              </a:rPr>
              <a:t> architecture to solve problem described in Exercise 5? (</a:t>
            </a:r>
            <a:r>
              <a:rPr lang="en-US" dirty="0">
                <a:solidFill>
                  <a:schemeClr val="tx1"/>
                </a:solidFill>
                <a:ea typeface="MS PGothic" charset="0"/>
              </a:rPr>
              <a:t>Hint:</a:t>
            </a:r>
            <a:r>
              <a:rPr lang="en-US" b="0" dirty="0">
                <a:solidFill>
                  <a:schemeClr val="tx1"/>
                </a:solidFill>
                <a:ea typeface="MS PGothic" charset="0"/>
              </a:rPr>
              <a:t> There are three types of cooperating processes)</a:t>
            </a:r>
            <a:endParaRPr lang="en-US" altLang="en-US" b="0" dirty="0"/>
          </a:p>
        </p:txBody>
      </p:sp>
    </p:spTree>
    <p:extLst>
      <p:ext uri="{BB962C8B-B14F-4D97-AF65-F5344CB8AC3E}">
        <p14:creationId xmlns:p14="http://schemas.microsoft.com/office/powerpoint/2010/main" val="155667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7628</TotalTime>
  <Words>1354</Words>
  <Application>Microsoft Office PowerPoint</Application>
  <PresentationFormat>Widescreen</PresentationFormat>
  <Paragraphs>119</Paragraphs>
  <Slides>18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Verdana</vt:lpstr>
      <vt:lpstr>nasa.osma.sas2001</vt:lpstr>
      <vt:lpstr>COMP7500  Advanced Operating Systems</vt:lpstr>
      <vt:lpstr>PowerPoint Presentation</vt:lpstr>
      <vt:lpstr>PowerPoint Presentation</vt:lpstr>
      <vt:lpstr>PowerPoint Presentation</vt:lpstr>
      <vt:lpstr>Cooperating Processes</vt:lpstr>
      <vt:lpstr>Exercise  4. What are advantages of process cooperation?</vt:lpstr>
      <vt:lpstr>PowerPoint Presentation</vt:lpstr>
      <vt:lpstr>PowerPoint Presentation</vt:lpstr>
      <vt:lpstr>Exercise  6. Can you design a multiprocess architecture to solve problem described in Exercise 5? (Hint: There are three types of cooperating processes)</vt:lpstr>
      <vt:lpstr>IPC Mechanisms in Windows</vt:lpstr>
      <vt:lpstr>IPC Mechanisms in Linux</vt:lpstr>
      <vt:lpstr>PowerPoint Presentation</vt:lpstr>
      <vt:lpstr>PowerPoint Presentation</vt:lpstr>
      <vt:lpstr>PowerPoint Presentation</vt:lpstr>
      <vt:lpstr>Exercise  8 (Menti): Suppose two processes are exchange a small amount of data, which interprocess communication model will you choose? Why?</vt:lpstr>
      <vt:lpstr>Exercise  9 (Menti): Which interprocess communication model is faster than its counterpart? Assumption: message-passing systems are implemented using system calls; shared-memory systems are implemented in the OS kernel.</vt:lpstr>
      <vt:lpstr>Exercise  10 (Menti): Which interprocess communication model is easier to implement in a distributed system? </vt:lpstr>
      <vt:lpstr>Summary</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250</cp:revision>
  <cp:lastPrinted>2010-08-20T15:06:51Z</cp:lastPrinted>
  <dcterms:created xsi:type="dcterms:W3CDTF">2010-08-19T20:24:24Z</dcterms:created>
  <dcterms:modified xsi:type="dcterms:W3CDTF">2021-01-13T14:39:51Z</dcterms:modified>
  <cp:category/>
</cp:coreProperties>
</file>